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Varela Round"/>
      <p:regular r:id="rId31"/>
    </p:embeddedFont>
    <p:embeddedFont>
      <p:font typeface="Arial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VarelaRound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b68ef3755aa24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52b68ef3755aa2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3cfadad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3cfadad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cfadad5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03cfadad5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c0bdf7b6c_0_55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c0bdf7b6c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84c3a3fe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84c3a3fe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3cfadad5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3cfadad5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3cfadad5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3cfadad5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3cfadad5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3cfadad5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84c3a3fe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84c3a3fe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3cfadad5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3cfadad5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3cfadad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3cfadad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d2fb666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d2fb666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dnpic_crop_blue.png" id="61" name="Google Shape;61;p15"/>
          <p:cNvPicPr preferRelativeResize="0"/>
          <p:nvPr/>
        </p:nvPicPr>
        <p:blipFill rotWithShape="1">
          <a:blip r:embed="rId2">
            <a:alphaModFix/>
          </a:blip>
          <a:srcRect b="0" l="40624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type="title"/>
          </p:nvPr>
        </p:nvSpPr>
        <p:spPr>
          <a:xfrm>
            <a:off x="0" y="1934775"/>
            <a:ext cx="9144000" cy="851700"/>
          </a:xfrm>
          <a:prstGeom prst="rect">
            <a:avLst/>
          </a:prstGeom>
          <a:solidFill>
            <a:srgbClr val="003176">
              <a:alpha val="4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27325" y="0"/>
            <a:ext cx="63975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i="0" sz="2800" u="none" cap="none" strike="noStrike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2800"/>
              <a:buFont typeface="Nunito"/>
              <a:buNone/>
              <a:defRPr sz="28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57200" y="858500"/>
            <a:ext cx="7620000" cy="3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•"/>
              <a:defRPr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•"/>
              <a:defRPr i="0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•"/>
              <a:defRPr i="0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•"/>
              <a:defRPr i="0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•"/>
              <a:defRPr i="0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82275" y="113200"/>
            <a:ext cx="872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  <a:defRPr b="0" i="0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926324"/>
            <a:ext cx="8520600" cy="3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510948" y="478978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7"/>
          <p:cNvSpPr txBox="1"/>
          <p:nvPr>
            <p:ph idx="2" type="title"/>
          </p:nvPr>
        </p:nvSpPr>
        <p:spPr>
          <a:xfrm>
            <a:off x="243675" y="381906"/>
            <a:ext cx="872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1630680" y="1181100"/>
            <a:ext cx="329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5090160" y="1181100"/>
            <a:ext cx="329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1627632" y="1179576"/>
            <a:ext cx="329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1627632" y="1694525"/>
            <a:ext cx="32919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5093208" y="1179576"/>
            <a:ext cx="329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5093208" y="1694525"/>
            <a:ext cx="32919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575050" y="1200150"/>
            <a:ext cx="5111700" cy="3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57200" y="1200150"/>
            <a:ext cx="3008400" cy="3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457200" y="3714750"/>
            <a:ext cx="8153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 rot="5400000">
            <a:off x="2627100" y="-855450"/>
            <a:ext cx="32802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venir"/>
              <a:buNone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1800"/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 rot="-5400000">
            <a:off x="8391875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243675" y="0"/>
            <a:ext cx="87240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243675" y="915840"/>
            <a:ext cx="8724000" cy="3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30200" lvl="5" marL="2743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510949" y="478978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5" name="Google Shape;125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664100" y="4852181"/>
            <a:ext cx="31191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Varela Round"/>
                <a:ea typeface="Varela Round"/>
                <a:cs typeface="Varela Round"/>
                <a:sym typeface="Varela Round"/>
              </a:rPr>
              <a:t>© 2016 Whitestack, LLC - ALL RIGHTS RESERVED. </a:t>
            </a:r>
            <a:endParaRPr sz="800">
              <a:solidFill>
                <a:srgbClr val="B7B7B7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Varela Round"/>
                <a:ea typeface="Varela Round"/>
                <a:cs typeface="Varela Round"/>
                <a:sym typeface="Varela Round"/>
              </a:rPr>
              <a:t>Reproduction, republication or redistribution is prohibited. </a:t>
            </a:r>
            <a:endParaRPr sz="800">
              <a:solidFill>
                <a:srgbClr val="B7B7B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27762" l="0" r="0" t="26378"/>
          <a:stretch/>
        </p:blipFill>
        <p:spPr>
          <a:xfrm>
            <a:off x="231204" y="4912369"/>
            <a:ext cx="1290880" cy="183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314450"/>
            <a:ext cx="76200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251121" y="174726"/>
            <a:ext cx="6397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i="0" sz="3400" u="none" cap="none" strike="noStrike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002263"/>
              </a:buClr>
              <a:buSzPts val="3400"/>
              <a:buFont typeface="Nunito"/>
              <a:buNone/>
              <a:defRPr b="1" sz="34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5" name="Google Shape;55;p13"/>
          <p:cNvSpPr txBox="1"/>
          <p:nvPr/>
        </p:nvSpPr>
        <p:spPr>
          <a:xfrm>
            <a:off x="8510949" y="478978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879390" y="4719746"/>
            <a:ext cx="31191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Varela Round"/>
                <a:ea typeface="Varela Round"/>
                <a:cs typeface="Varela Round"/>
                <a:sym typeface="Varela Round"/>
              </a:rPr>
              <a:t>© 2021 Whitestack, LLC - ALL RIGHTS RESERVED. </a:t>
            </a:r>
            <a:endParaRPr sz="800">
              <a:solidFill>
                <a:srgbClr val="B7B7B7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Varela Round"/>
                <a:ea typeface="Varela Round"/>
                <a:cs typeface="Varela Round"/>
                <a:sym typeface="Varela Round"/>
              </a:rPr>
              <a:t>Reproduction, republication or redistribution is prohibited. </a:t>
            </a:r>
            <a:endParaRPr sz="800">
              <a:solidFill>
                <a:srgbClr val="B7B7B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24825" y="4789768"/>
            <a:ext cx="1420650" cy="2643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3.png"/><Relationship Id="rId15" Type="http://schemas.openxmlformats.org/officeDocument/2006/relationships/image" Target="../media/image13.png"/><Relationship Id="rId14" Type="http://schemas.openxmlformats.org/officeDocument/2006/relationships/image" Target="../media/image6.png"/><Relationship Id="rId17" Type="http://schemas.openxmlformats.org/officeDocument/2006/relationships/image" Target="../media/image41.png"/><Relationship Id="rId16" Type="http://schemas.openxmlformats.org/officeDocument/2006/relationships/image" Target="../media/image23.png"/><Relationship Id="rId5" Type="http://schemas.openxmlformats.org/officeDocument/2006/relationships/image" Target="../media/image7.png"/><Relationship Id="rId19" Type="http://schemas.openxmlformats.org/officeDocument/2006/relationships/image" Target="../media/image39.png"/><Relationship Id="rId6" Type="http://schemas.openxmlformats.org/officeDocument/2006/relationships/image" Target="../media/image15.png"/><Relationship Id="rId18" Type="http://schemas.openxmlformats.org/officeDocument/2006/relationships/image" Target="../media/image37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6.png"/><Relationship Id="rId11" Type="http://schemas.openxmlformats.org/officeDocument/2006/relationships/image" Target="../media/image22.png"/><Relationship Id="rId10" Type="http://schemas.openxmlformats.org/officeDocument/2006/relationships/image" Target="../media/image27.png"/><Relationship Id="rId13" Type="http://schemas.openxmlformats.org/officeDocument/2006/relationships/image" Target="../media/image38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Relationship Id="rId15" Type="http://schemas.openxmlformats.org/officeDocument/2006/relationships/image" Target="../media/image31.png"/><Relationship Id="rId14" Type="http://schemas.openxmlformats.org/officeDocument/2006/relationships/image" Target="../media/image40.png"/><Relationship Id="rId17" Type="http://schemas.openxmlformats.org/officeDocument/2006/relationships/image" Target="../media/image32.png"/><Relationship Id="rId16" Type="http://schemas.openxmlformats.org/officeDocument/2006/relationships/image" Target="../media/image30.png"/><Relationship Id="rId5" Type="http://schemas.openxmlformats.org/officeDocument/2006/relationships/image" Target="../media/image21.png"/><Relationship Id="rId19" Type="http://schemas.openxmlformats.org/officeDocument/2006/relationships/image" Target="../media/image33.png"/><Relationship Id="rId6" Type="http://schemas.openxmlformats.org/officeDocument/2006/relationships/image" Target="../media/image16.png"/><Relationship Id="rId18" Type="http://schemas.openxmlformats.org/officeDocument/2006/relationships/image" Target="../media/image29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hyperlink" Target="https://superuser.openstack.org/articles/takeaways-from-the-first-open-multi-vendor-nfv-showcas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b="6959" l="0" r="0" t="19087"/>
          <a:stretch/>
        </p:blipFill>
        <p:spPr>
          <a:xfrm>
            <a:off x="0" y="0"/>
            <a:ext cx="9144000" cy="428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>
            <p:ph idx="4294967295" type="subTitle"/>
          </p:nvPr>
        </p:nvSpPr>
        <p:spPr>
          <a:xfrm>
            <a:off x="149025" y="4372556"/>
            <a:ext cx="67245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176"/>
              </a:buClr>
              <a:buFont typeface="Arial"/>
              <a:buNone/>
            </a:pPr>
            <a:r>
              <a:rPr lang="en" sz="3000">
                <a:solidFill>
                  <a:srgbClr val="003176"/>
                </a:solidFill>
                <a:latin typeface="Nunito"/>
                <a:ea typeface="Nunito"/>
                <a:cs typeface="Nunito"/>
                <a:sym typeface="Nunito"/>
              </a:rPr>
              <a:t>5G OAI Core</a:t>
            </a:r>
            <a:endParaRPr sz="3000">
              <a:solidFill>
                <a:srgbClr val="00317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6175" y="4507600"/>
            <a:ext cx="2170306" cy="4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0450" y="4377200"/>
            <a:ext cx="1991300" cy="6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293" name="Google Shape;293;p37"/>
          <p:cNvSpPr txBox="1"/>
          <p:nvPr/>
        </p:nvSpPr>
        <p:spPr>
          <a:xfrm>
            <a:off x="355325" y="966175"/>
            <a:ext cx="66042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Deployment method: </a:t>
            </a:r>
            <a:r>
              <a:rPr b="1"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helm spray 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Defines an umbrella chart that controls other charts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Allows us to define the order of charts installation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Allows us to override the values of the charts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without modify them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 keep the original OAI charts considering that each deployment is different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 can define the specific order in the chart deployment (e.g. NRF should be deployed before AMF)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Helm spray is just a plugin, easy to install and use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5710650" y="4635125"/>
            <a:ext cx="346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https://github.com/ThalesGroup/helm-spray</a:t>
            </a:r>
            <a:endParaRPr sz="1100"/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000" y="1698700"/>
            <a:ext cx="18288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355325" y="966175"/>
            <a:ext cx="4713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Sequence: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Deploy the 5G Core using helm spray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Check the pod status of each NF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the OAI rfsim &amp; NR-UE emulator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Check the logs in 5G Core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Test using iperf for uplink and downlink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2" name="Google Shape;3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125" y="1825225"/>
            <a:ext cx="2755950" cy="95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/>
        </p:nvSpPr>
        <p:spPr>
          <a:xfrm>
            <a:off x="0" y="2467150"/>
            <a:ext cx="9144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rPr>
              <a:t>Transforming networks with open technologies.</a:t>
            </a:r>
            <a:endParaRPr b="1" sz="2200">
              <a:solidFill>
                <a:srgbClr val="0022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522" y="1848337"/>
            <a:ext cx="2734444" cy="50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0" name="Google Shape;140;p29"/>
          <p:cNvSpPr txBox="1"/>
          <p:nvPr/>
        </p:nvSpPr>
        <p:spPr>
          <a:xfrm>
            <a:off x="591675" y="1259850"/>
            <a:ext cx="3889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✓"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About whitestack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✓"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Why OAI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✓"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Previous work 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✓"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Next steps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✓"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300" y="1441126"/>
            <a:ext cx="3619498" cy="6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450" y="2451225"/>
            <a:ext cx="3724350" cy="12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Whitestack</a:t>
            </a:r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4527125"/>
            <a:ext cx="182648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327325" y="716000"/>
            <a:ext cx="85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rPr>
              <a:t>We build </a:t>
            </a:r>
            <a:r>
              <a:rPr lang="en" sz="1500" u="sng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rPr>
              <a:t>carrier-grade supported products</a:t>
            </a:r>
            <a:r>
              <a:rPr lang="en" sz="15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rPr>
              <a:t>, based on innovative &amp; efficient open technologies</a:t>
            </a:r>
            <a:endParaRPr sz="1500">
              <a:solidFill>
                <a:srgbClr val="0022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1607800" y="3288074"/>
            <a:ext cx="6675000" cy="98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151" name="Google Shape;151;p30"/>
          <p:cNvGrpSpPr/>
          <p:nvPr/>
        </p:nvGrpSpPr>
        <p:grpSpPr>
          <a:xfrm>
            <a:off x="1660280" y="3456229"/>
            <a:ext cx="1737105" cy="369284"/>
            <a:chOff x="3189125" y="3113375"/>
            <a:chExt cx="3098100" cy="703800"/>
          </a:xfrm>
        </p:grpSpPr>
        <p:sp>
          <p:nvSpPr>
            <p:cNvPr id="152" name="Google Shape;152;p30"/>
            <p:cNvSpPr/>
            <p:nvPr/>
          </p:nvSpPr>
          <p:spPr>
            <a:xfrm>
              <a:off x="3189125" y="3113375"/>
              <a:ext cx="3098100" cy="70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3" name="Google Shape;153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18750" y="3166253"/>
              <a:ext cx="2871824" cy="5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30"/>
          <p:cNvGrpSpPr/>
          <p:nvPr/>
        </p:nvGrpSpPr>
        <p:grpSpPr>
          <a:xfrm>
            <a:off x="752747" y="1077080"/>
            <a:ext cx="7160821" cy="2045189"/>
            <a:chOff x="675075" y="1060075"/>
            <a:chExt cx="7711416" cy="2211732"/>
          </a:xfrm>
        </p:grpSpPr>
        <p:sp>
          <p:nvSpPr>
            <p:cNvPr id="155" name="Google Shape;155;p30"/>
            <p:cNvSpPr/>
            <p:nvPr/>
          </p:nvSpPr>
          <p:spPr>
            <a:xfrm>
              <a:off x="675075" y="1060075"/>
              <a:ext cx="7711416" cy="2211732"/>
            </a:xfrm>
            <a:prstGeom prst="cloud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6" name="Google Shape;15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71938" y="1400450"/>
              <a:ext cx="1001869" cy="6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0"/>
            <p:cNvPicPr preferRelativeResize="0"/>
            <p:nvPr/>
          </p:nvPicPr>
          <p:blipFill rotWithShape="1">
            <a:blip r:embed="rId6">
              <a:alphaModFix/>
            </a:blip>
            <a:srcRect b="0" l="3900" r="-3899" t="0"/>
            <a:stretch/>
          </p:blipFill>
          <p:spPr>
            <a:xfrm>
              <a:off x="2802976" y="1354524"/>
              <a:ext cx="1489704" cy="33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44500" y="1762200"/>
              <a:ext cx="1280341" cy="408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96434" y="2223617"/>
              <a:ext cx="1065243" cy="643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463965" y="2379836"/>
              <a:ext cx="1001855" cy="605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88569" y="2054036"/>
              <a:ext cx="1448960" cy="233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3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851620" y="1932593"/>
              <a:ext cx="1173207" cy="476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586745" y="1484127"/>
              <a:ext cx="686796" cy="23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ultado de imagen para ansible logo" id="164" name="Google Shape;164;p30"/>
            <p:cNvPicPr preferRelativeResize="0"/>
            <p:nvPr/>
          </p:nvPicPr>
          <p:blipFill rotWithShape="1">
            <a:blip r:embed="rId13">
              <a:alphaModFix/>
            </a:blip>
            <a:srcRect b="5682" l="0" r="0" t="9758"/>
            <a:stretch/>
          </p:blipFill>
          <p:spPr>
            <a:xfrm>
              <a:off x="3258251" y="2409054"/>
              <a:ext cx="913687" cy="547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0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785164" y="2454289"/>
              <a:ext cx="1404719" cy="27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30"/>
            <p:cNvPicPr preferRelativeResize="0"/>
            <p:nvPr/>
          </p:nvPicPr>
          <p:blipFill rotWithShape="1">
            <a:blip r:embed="rId15">
              <a:alphaModFix/>
            </a:blip>
            <a:srcRect b="0" l="0" r="0" t="15938"/>
            <a:stretch/>
          </p:blipFill>
          <p:spPr>
            <a:xfrm>
              <a:off x="6118174" y="1860737"/>
              <a:ext cx="1482351" cy="4653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77980" y="3364863"/>
            <a:ext cx="1083346" cy="210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30"/>
          <p:cNvGrpSpPr/>
          <p:nvPr/>
        </p:nvGrpSpPr>
        <p:grpSpPr>
          <a:xfrm>
            <a:off x="3682037" y="3689694"/>
            <a:ext cx="965767" cy="210071"/>
            <a:chOff x="3750135" y="3960688"/>
            <a:chExt cx="1772700" cy="462000"/>
          </a:xfrm>
        </p:grpSpPr>
        <p:sp>
          <p:nvSpPr>
            <p:cNvPr id="169" name="Google Shape;169;p30"/>
            <p:cNvSpPr/>
            <p:nvPr/>
          </p:nvSpPr>
          <p:spPr>
            <a:xfrm>
              <a:off x="3750135" y="3960688"/>
              <a:ext cx="1772700" cy="462000"/>
            </a:xfrm>
            <a:prstGeom prst="roundRect">
              <a:avLst>
                <a:gd fmla="val 16667" name="adj"/>
              </a:avLst>
            </a:prstGeom>
            <a:solidFill>
              <a:srgbClr val="003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0" name="Google Shape;170;p30"/>
            <p:cNvPicPr preferRelativeResize="0"/>
            <p:nvPr/>
          </p:nvPicPr>
          <p:blipFill rotWithShape="1">
            <a:blip r:embed="rId17">
              <a:alphaModFix/>
            </a:blip>
            <a:srcRect b="43036" l="0" r="0" t="0"/>
            <a:stretch/>
          </p:blipFill>
          <p:spPr>
            <a:xfrm>
              <a:off x="3915911" y="4028068"/>
              <a:ext cx="1470578" cy="331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30"/>
          <p:cNvGrpSpPr/>
          <p:nvPr/>
        </p:nvGrpSpPr>
        <p:grpSpPr>
          <a:xfrm>
            <a:off x="3702795" y="3364882"/>
            <a:ext cx="925349" cy="210071"/>
            <a:chOff x="4799288" y="3956100"/>
            <a:chExt cx="1772700" cy="462000"/>
          </a:xfrm>
        </p:grpSpPr>
        <p:sp>
          <p:nvSpPr>
            <p:cNvPr id="172" name="Google Shape;172;p30"/>
            <p:cNvSpPr/>
            <p:nvPr/>
          </p:nvSpPr>
          <p:spPr>
            <a:xfrm>
              <a:off x="4799288" y="3956100"/>
              <a:ext cx="1772700" cy="462000"/>
            </a:xfrm>
            <a:prstGeom prst="roundRect">
              <a:avLst>
                <a:gd fmla="val 16667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30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972400" y="4026362"/>
              <a:ext cx="1446074" cy="3179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0"/>
          <p:cNvSpPr/>
          <p:nvPr/>
        </p:nvSpPr>
        <p:spPr>
          <a:xfrm>
            <a:off x="4390677" y="3046072"/>
            <a:ext cx="298200" cy="237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19">
            <a:alphaModFix/>
          </a:blip>
          <a:srcRect b="32293" l="0" r="0" t="19327"/>
          <a:stretch/>
        </p:blipFill>
        <p:spPr>
          <a:xfrm>
            <a:off x="6785825" y="3359275"/>
            <a:ext cx="1364027" cy="40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3636284" y="4482250"/>
            <a:ext cx="18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rPr>
              <a:t>MNOs</a:t>
            </a:r>
            <a:endParaRPr b="1">
              <a:solidFill>
                <a:srgbClr val="0022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1587150" y="3946876"/>
            <a:ext cx="57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Plug &amp; Play</a:t>
            </a:r>
            <a:r>
              <a:rPr b="1" lang="en" sz="1200">
                <a:solidFill>
                  <a:srgbClr val="002263"/>
                </a:solidFill>
                <a:latin typeface="Nunito"/>
                <a:ea typeface="Nunito"/>
                <a:cs typeface="Nunito"/>
                <a:sym typeface="Nunito"/>
              </a:rPr>
              <a:t> Open-based solutions</a:t>
            </a:r>
            <a:endParaRPr b="1" sz="1200">
              <a:solidFill>
                <a:srgbClr val="0022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771948" y="3661850"/>
            <a:ext cx="298150" cy="2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5032599" y="3580720"/>
            <a:ext cx="13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176"/>
                </a:solidFill>
                <a:latin typeface="Avenir"/>
                <a:ea typeface="Avenir"/>
                <a:cs typeface="Avenir"/>
                <a:sym typeface="Avenir"/>
              </a:rPr>
              <a:t>whitesdn</a:t>
            </a:r>
            <a:endParaRPr b="1">
              <a:solidFill>
                <a:srgbClr val="00317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4390677" y="4274772"/>
            <a:ext cx="298200" cy="237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575" y="1294350"/>
            <a:ext cx="119902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Whitestack</a:t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4527125"/>
            <a:ext cx="182648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/>
          <p:nvPr/>
        </p:nvSpPr>
        <p:spPr>
          <a:xfrm>
            <a:off x="497614" y="794400"/>
            <a:ext cx="1604700" cy="3713700"/>
          </a:xfrm>
          <a:prstGeom prst="cube">
            <a:avLst>
              <a:gd fmla="val 11182" name="adj"/>
            </a:avLst>
          </a:prstGeom>
          <a:solidFill>
            <a:srgbClr val="C1D3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white</a:t>
            </a:r>
            <a:r>
              <a:rPr b="1"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</a:t>
            </a:r>
            <a:endParaRPr sz="17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Performance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Fault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Management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2023328" y="3386475"/>
            <a:ext cx="5517900" cy="1117500"/>
          </a:xfrm>
          <a:prstGeom prst="cube">
            <a:avLst>
              <a:gd fmla="val 19855" name="adj"/>
            </a:avLst>
          </a:prstGeom>
          <a:solidFill>
            <a:srgbClr val="CFE2F3">
              <a:alpha val="35760"/>
            </a:srgbClr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4490391" y="3938950"/>
            <a:ext cx="27108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COTS Servers 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Featuring Scalable Processors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1" name="Google Shape;191;p31"/>
          <p:cNvGrpSpPr/>
          <p:nvPr/>
        </p:nvGrpSpPr>
        <p:grpSpPr>
          <a:xfrm>
            <a:off x="2308861" y="3938680"/>
            <a:ext cx="2181284" cy="491458"/>
            <a:chOff x="-441825" y="2231275"/>
            <a:chExt cx="10245580" cy="2453611"/>
          </a:xfrm>
        </p:grpSpPr>
        <p:pic>
          <p:nvPicPr>
            <p:cNvPr id="192" name="Google Shape;192;p31"/>
            <p:cNvPicPr preferRelativeResize="0"/>
            <p:nvPr/>
          </p:nvPicPr>
          <p:blipFill rotWithShape="1">
            <a:blip r:embed="rId4">
              <a:alphaModFix/>
            </a:blip>
            <a:srcRect b="16426" l="4283" r="5341" t="16359"/>
            <a:stretch/>
          </p:blipFill>
          <p:spPr>
            <a:xfrm>
              <a:off x="-441825" y="2231275"/>
              <a:ext cx="10236249" cy="237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432494" y="2829862"/>
              <a:ext cx="10236250" cy="18550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" name="Google Shape;194;p31"/>
          <p:cNvPicPr preferRelativeResize="0"/>
          <p:nvPr/>
        </p:nvPicPr>
        <p:blipFill rotWithShape="1">
          <a:blip r:embed="rId6">
            <a:alphaModFix/>
          </a:blip>
          <a:srcRect b="38767" l="0" r="0" t="35254"/>
          <a:stretch/>
        </p:blipFill>
        <p:spPr>
          <a:xfrm>
            <a:off x="2308817" y="3662462"/>
            <a:ext cx="2181578" cy="33123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4490391" y="3596825"/>
            <a:ext cx="271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Whitebox Switches 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High-performance Broadcom chipset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2048683" y="2502362"/>
            <a:ext cx="4184100" cy="977700"/>
          </a:xfrm>
          <a:prstGeom prst="cube">
            <a:avLst>
              <a:gd fmla="val 26828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white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cloud</a:t>
            </a:r>
            <a:b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		   </a:t>
            </a: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(VM-Based Cloud)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2023339" y="1743974"/>
            <a:ext cx="4184100" cy="942000"/>
          </a:xfrm>
          <a:prstGeom prst="cube">
            <a:avLst>
              <a:gd fmla="val 25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white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mist</a:t>
            </a:r>
            <a:b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(Container-Based Cloud)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6061756" y="1743975"/>
            <a:ext cx="1479600" cy="1752600"/>
          </a:xfrm>
          <a:prstGeom prst="cube">
            <a:avLst>
              <a:gd fmla="val 17416" name="adj"/>
            </a:avLst>
          </a:prstGeom>
          <a:solidFill>
            <a:srgbClr val="F3F3F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ESXi &amp; others</a:t>
            </a:r>
            <a:endParaRPr b="1" i="1" sz="22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2023328" y="794400"/>
            <a:ext cx="3350700" cy="1117500"/>
          </a:xfrm>
          <a:prstGeom prst="cube">
            <a:avLst>
              <a:gd fmla="val 16856" name="adj"/>
            </a:avLst>
          </a:prstGeom>
          <a:solidFill>
            <a:srgbClr val="9FC5E8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white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nfv</a:t>
            </a:r>
            <a:b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(Telco NFV Orchestration)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7353596" y="1743975"/>
            <a:ext cx="1177800" cy="2764200"/>
          </a:xfrm>
          <a:prstGeom prst="cube">
            <a:avLst>
              <a:gd fmla="val 21879" name="adj"/>
            </a:avLst>
          </a:prstGeom>
          <a:solidFill>
            <a:srgbClr val="F3F3F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Public Cloud</a:t>
            </a:r>
            <a:endParaRPr i="1" sz="18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5301053" y="794400"/>
            <a:ext cx="3230100" cy="1117500"/>
          </a:xfrm>
          <a:prstGeom prst="cube">
            <a:avLst>
              <a:gd fmla="val 16856" name="adj"/>
            </a:avLst>
          </a:prstGeom>
          <a:solidFill>
            <a:srgbClr val="9FC5E8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atmosphera</a:t>
            </a:r>
            <a:br>
              <a:rPr lang="en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(Hybrid Cloud  Orchestration)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7">
            <a:alphaModFix/>
          </a:blip>
          <a:srcRect b="16373" l="9365" r="10177" t="0"/>
          <a:stretch/>
        </p:blipFill>
        <p:spPr>
          <a:xfrm>
            <a:off x="5167315" y="2156100"/>
            <a:ext cx="711925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7723" y="2721675"/>
            <a:ext cx="535927" cy="56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41238" y="3387655"/>
            <a:ext cx="588900" cy="37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67723" y="3858683"/>
            <a:ext cx="535928" cy="42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2314" y="2076163"/>
            <a:ext cx="711926" cy="60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8887" y="3796450"/>
            <a:ext cx="1326300" cy="46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5645" y="3533201"/>
            <a:ext cx="956774" cy="23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14">
            <a:alphaModFix/>
          </a:blip>
          <a:srcRect b="17387" l="14971" r="8329" t="16575"/>
          <a:stretch/>
        </p:blipFill>
        <p:spPr>
          <a:xfrm>
            <a:off x="749954" y="3043651"/>
            <a:ext cx="956772" cy="38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6725" y="2755389"/>
            <a:ext cx="712350" cy="21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69239" y="1041526"/>
            <a:ext cx="943568" cy="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74277" y="1022201"/>
            <a:ext cx="711924" cy="31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92426" y="2929074"/>
            <a:ext cx="340909" cy="42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83265" y="2879763"/>
            <a:ext cx="588900" cy="5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81586" y="3004820"/>
            <a:ext cx="456850" cy="303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OAI?</a:t>
            </a:r>
            <a:endParaRPr/>
          </a:p>
        </p:txBody>
      </p:sp>
      <p:sp>
        <p:nvSpPr>
          <p:cNvPr id="221" name="Google Shape;221;p32"/>
          <p:cNvSpPr txBox="1"/>
          <p:nvPr/>
        </p:nvSpPr>
        <p:spPr>
          <a:xfrm>
            <a:off x="344000" y="909450"/>
            <a:ext cx="58593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Whitestack detected MNOs need to have non-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proprietary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5G SA Core and RAN solutions for different use cases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Whitestack was looking for a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3GPP compliant open-source 5G Core to start testing and develop a product in a near future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OAI has several years of experience working with wireless cellular Radio Access Network (RAN) and Core Network (CN) technologies.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OAI has an active community working on delivering new functionalities all the time (e.g. Open RAN, network slicing, etc)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Whitestack has had good experiences working with OAI in the past over multivendor NFV environments*, so there is high confidence on the joint capabilities to take these solutions to production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networks.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075" y="1584725"/>
            <a:ext cx="2755950" cy="95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075" y="3231481"/>
            <a:ext cx="2308835" cy="44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4682980" y="4685200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* See: </a:t>
            </a:r>
            <a:r>
              <a:rPr i="1" lang="en"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First open multi-vendor NFV showcase</a:t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817275" y="833250"/>
            <a:ext cx="3220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First step</a:t>
            </a:r>
            <a:endParaRPr b="1" sz="2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5G OAI core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NRF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UPF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Additional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gnbsim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Deployment method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docker-compose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Infrastructure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5G Core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</a:t>
            </a: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gnbsim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125" y="4533900"/>
            <a:ext cx="1826482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33"/>
          <p:cNvCxnSpPr/>
          <p:nvPr/>
        </p:nvCxnSpPr>
        <p:spPr>
          <a:xfrm flipH="1" rot="10800000">
            <a:off x="4568550" y="817200"/>
            <a:ext cx="6900" cy="3716700"/>
          </a:xfrm>
          <a:prstGeom prst="straightConnector1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33"/>
          <p:cNvSpPr txBox="1"/>
          <p:nvPr/>
        </p:nvSpPr>
        <p:spPr>
          <a:xfrm>
            <a:off x="5173575" y="833250"/>
            <a:ext cx="3220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Second</a:t>
            </a: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step</a:t>
            </a:r>
            <a:endParaRPr b="1" sz="2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5G OAI core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NRF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UPF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Additional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unito"/>
              <a:buChar char="✓"/>
            </a:pP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OAI rfsim &amp; nr-ue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Deployment method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docker-compose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Infrastructure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5G Core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rfsim (nr-ue &amp; gnb)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817275" y="833250"/>
            <a:ext cx="3220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Third</a:t>
            </a: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step</a:t>
            </a:r>
            <a:endParaRPr b="1" sz="2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5G OAI core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NRF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UPF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Additional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OAI rfsim &amp; nr-ue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Deployment method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helm chart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Infrastructure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unito"/>
              <a:buChar char="✓"/>
            </a:pP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3 VMs for 5G Core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rfsim &amp; nr-ue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125" y="4533900"/>
            <a:ext cx="1826482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34"/>
          <p:cNvCxnSpPr/>
          <p:nvPr/>
        </p:nvCxnSpPr>
        <p:spPr>
          <a:xfrm flipH="1" rot="10800000">
            <a:off x="4568550" y="817200"/>
            <a:ext cx="6900" cy="3716700"/>
          </a:xfrm>
          <a:prstGeom prst="straightConnector1">
            <a:avLst/>
          </a:prstGeom>
          <a:noFill/>
          <a:ln cap="flat" cmpd="sng" w="38100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34"/>
          <p:cNvSpPr txBox="1"/>
          <p:nvPr/>
        </p:nvSpPr>
        <p:spPr>
          <a:xfrm>
            <a:off x="5180525" y="223650"/>
            <a:ext cx="34083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Fourth</a:t>
            </a:r>
            <a:r>
              <a:rPr b="1" lang="en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step</a:t>
            </a:r>
            <a:endParaRPr b="1" sz="2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5G OAI core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SMF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NRF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UPF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unito"/>
              <a:buChar char="✓"/>
            </a:pP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UDM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unito"/>
              <a:buChar char="✓"/>
            </a:pP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UDR 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unito"/>
              <a:buChar char="✓"/>
            </a:pP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AUSF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Additional components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OAI rfsim &amp; nr-ue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Deployment method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helm chart using helm spray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Infrastructure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VMs for 5G Core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rfsim &amp; nr-ue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✓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VM for ext-dn network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48" name="Google Shape;248;p35"/>
          <p:cNvSpPr txBox="1"/>
          <p:nvPr/>
        </p:nvSpPr>
        <p:spPr>
          <a:xfrm>
            <a:off x="588675" y="909450"/>
            <a:ext cx="6101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Currently we’re working on: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Integration of 5G OAI Core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with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Istio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Integration of 5G OAI Core with Jaeger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Next steps are: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Test open RAN using 5G OAI Core &amp; RAN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LAB implementation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Using standard gNB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Using oRU for Open RAN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PoC with one MNO in LATAM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550" y="1431963"/>
            <a:ext cx="2755950" cy="95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550" y="3078719"/>
            <a:ext cx="2308835" cy="44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/>
          <p:nvPr/>
        </p:nvSpPr>
        <p:spPr>
          <a:xfrm>
            <a:off x="7360225" y="842175"/>
            <a:ext cx="1419300" cy="3709800"/>
          </a:xfrm>
          <a:prstGeom prst="rect">
            <a:avLst/>
          </a:prstGeom>
          <a:noFill/>
          <a:ln cap="flat" cmpd="sng" w="9525">
            <a:solidFill>
              <a:srgbClr val="6FA8D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6"/>
          <p:cNvSpPr/>
          <p:nvPr/>
        </p:nvSpPr>
        <p:spPr>
          <a:xfrm>
            <a:off x="403225" y="842175"/>
            <a:ext cx="1629000" cy="3709800"/>
          </a:xfrm>
          <a:prstGeom prst="rect">
            <a:avLst/>
          </a:prstGeom>
          <a:noFill/>
          <a:ln cap="flat" cmpd="sng" w="9525">
            <a:solidFill>
              <a:srgbClr val="6FA8D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/>
          <p:nvPr/>
        </p:nvSpPr>
        <p:spPr>
          <a:xfrm>
            <a:off x="2266150" y="842175"/>
            <a:ext cx="4929900" cy="3709800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2415425" y="1381600"/>
            <a:ext cx="4432800" cy="1513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"/>
          <p:cNvSpPr txBox="1"/>
          <p:nvPr>
            <p:ph type="title"/>
          </p:nvPr>
        </p:nvSpPr>
        <p:spPr>
          <a:xfrm>
            <a:off x="48725" y="97450"/>
            <a:ext cx="64947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5791200" y="1544775"/>
            <a:ext cx="9960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OAI-NRF</a:t>
            </a: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5791200" y="2494700"/>
            <a:ext cx="9960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OAI-SMF</a:t>
            </a: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4369875" y="2494700"/>
            <a:ext cx="9960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OAI-AMF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2433550" y="2491175"/>
            <a:ext cx="12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Control Plane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64" name="Google Shape;264;p36"/>
          <p:cNvCxnSpPr/>
          <p:nvPr/>
        </p:nvCxnSpPr>
        <p:spPr>
          <a:xfrm>
            <a:off x="572175" y="2136750"/>
            <a:ext cx="8015400" cy="345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6"/>
          <p:cNvCxnSpPr>
            <a:stCxn id="260" idx="2"/>
          </p:cNvCxnSpPr>
          <p:nvPr/>
        </p:nvCxnSpPr>
        <p:spPr>
          <a:xfrm flipH="1">
            <a:off x="6286200" y="1809375"/>
            <a:ext cx="3000" cy="3483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6"/>
          <p:cNvCxnSpPr>
            <a:stCxn id="261" idx="0"/>
          </p:cNvCxnSpPr>
          <p:nvPr/>
        </p:nvCxnSpPr>
        <p:spPr>
          <a:xfrm flipH="1" rot="10800000">
            <a:off x="6289200" y="2157500"/>
            <a:ext cx="3900" cy="3372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6"/>
          <p:cNvCxnSpPr>
            <a:endCxn id="262" idx="0"/>
          </p:cNvCxnSpPr>
          <p:nvPr/>
        </p:nvCxnSpPr>
        <p:spPr>
          <a:xfrm flipH="1">
            <a:off x="4867875" y="2143700"/>
            <a:ext cx="5100" cy="3510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6"/>
          <p:cNvSpPr/>
          <p:nvPr/>
        </p:nvSpPr>
        <p:spPr>
          <a:xfrm>
            <a:off x="5791200" y="3818675"/>
            <a:ext cx="9960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OAI-UPF</a:t>
            </a:r>
            <a:endParaRPr/>
          </a:p>
        </p:txBody>
      </p:sp>
      <p:cxnSp>
        <p:nvCxnSpPr>
          <p:cNvPr id="269" name="Google Shape;269;p36"/>
          <p:cNvCxnSpPr>
            <a:stCxn id="268" idx="0"/>
            <a:endCxn id="261" idx="2"/>
          </p:cNvCxnSpPr>
          <p:nvPr/>
        </p:nvCxnSpPr>
        <p:spPr>
          <a:xfrm rot="10800000">
            <a:off x="6289200" y="2759375"/>
            <a:ext cx="0" cy="10593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6"/>
          <p:cNvSpPr/>
          <p:nvPr/>
        </p:nvSpPr>
        <p:spPr>
          <a:xfrm>
            <a:off x="795425" y="3742475"/>
            <a:ext cx="996000" cy="422400"/>
          </a:xfrm>
          <a:prstGeom prst="flowChartAlternateProcess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OAI rfsim/nr-ue</a:t>
            </a:r>
            <a:endParaRPr sz="1000"/>
          </a:p>
        </p:txBody>
      </p:sp>
      <p:cxnSp>
        <p:nvCxnSpPr>
          <p:cNvPr id="271" name="Google Shape;271;p36"/>
          <p:cNvCxnSpPr/>
          <p:nvPr/>
        </p:nvCxnSpPr>
        <p:spPr>
          <a:xfrm rot="-5400000">
            <a:off x="488975" y="2933575"/>
            <a:ext cx="1608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6"/>
          <p:cNvCxnSpPr>
            <a:stCxn id="270" idx="3"/>
            <a:endCxn id="268" idx="1"/>
          </p:cNvCxnSpPr>
          <p:nvPr/>
        </p:nvCxnSpPr>
        <p:spPr>
          <a:xfrm flipH="1" rot="10800000">
            <a:off x="1791425" y="3950975"/>
            <a:ext cx="3999900" cy="27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6"/>
          <p:cNvCxnSpPr/>
          <p:nvPr/>
        </p:nvCxnSpPr>
        <p:spPr>
          <a:xfrm flipH="1" rot="10800000">
            <a:off x="1797150" y="3795475"/>
            <a:ext cx="3284400" cy="117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6"/>
          <p:cNvCxnSpPr/>
          <p:nvPr/>
        </p:nvCxnSpPr>
        <p:spPr>
          <a:xfrm flipH="1">
            <a:off x="5081525" y="2776550"/>
            <a:ext cx="9600" cy="10191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36"/>
          <p:cNvSpPr/>
          <p:nvPr/>
        </p:nvSpPr>
        <p:spPr>
          <a:xfrm>
            <a:off x="7429500" y="3027750"/>
            <a:ext cx="1238400" cy="264600"/>
          </a:xfrm>
          <a:prstGeom prst="flowChartAlternateProcess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OAI-ext-DN</a:t>
            </a:r>
            <a:endParaRPr/>
          </a:p>
        </p:txBody>
      </p:sp>
      <p:cxnSp>
        <p:nvCxnSpPr>
          <p:cNvPr id="276" name="Google Shape;276;p36"/>
          <p:cNvCxnSpPr>
            <a:stCxn id="275" idx="0"/>
          </p:cNvCxnSpPr>
          <p:nvPr/>
        </p:nvCxnSpPr>
        <p:spPr>
          <a:xfrm rot="10800000">
            <a:off x="8043900" y="2181150"/>
            <a:ext cx="4800" cy="8466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36"/>
          <p:cNvSpPr/>
          <p:nvPr/>
        </p:nvSpPr>
        <p:spPr>
          <a:xfrm>
            <a:off x="5579550" y="3670550"/>
            <a:ext cx="1419300" cy="752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5579550" y="4083300"/>
            <a:ext cx="12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User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 Plane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4598500" y="1541250"/>
            <a:ext cx="11232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OAI-AUSF</a:t>
            </a:r>
            <a:endParaRPr/>
          </a:p>
        </p:txBody>
      </p:sp>
      <p:cxnSp>
        <p:nvCxnSpPr>
          <p:cNvPr id="280" name="Google Shape;280;p36"/>
          <p:cNvCxnSpPr/>
          <p:nvPr/>
        </p:nvCxnSpPr>
        <p:spPr>
          <a:xfrm flipH="1">
            <a:off x="5084825" y="1809375"/>
            <a:ext cx="3000" cy="3483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36"/>
          <p:cNvSpPr/>
          <p:nvPr/>
        </p:nvSpPr>
        <p:spPr>
          <a:xfrm>
            <a:off x="3542225" y="1541250"/>
            <a:ext cx="9960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OAI-UDR</a:t>
            </a:r>
            <a:endParaRPr/>
          </a:p>
        </p:txBody>
      </p:sp>
      <p:cxnSp>
        <p:nvCxnSpPr>
          <p:cNvPr id="282" name="Google Shape;282;p36"/>
          <p:cNvCxnSpPr/>
          <p:nvPr/>
        </p:nvCxnSpPr>
        <p:spPr>
          <a:xfrm flipH="1">
            <a:off x="4028550" y="1809375"/>
            <a:ext cx="3000" cy="3483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36"/>
          <p:cNvSpPr/>
          <p:nvPr/>
        </p:nvSpPr>
        <p:spPr>
          <a:xfrm>
            <a:off x="2485950" y="1544775"/>
            <a:ext cx="996000" cy="2646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OAI-UDM</a:t>
            </a:r>
            <a:endParaRPr/>
          </a:p>
        </p:txBody>
      </p:sp>
      <p:cxnSp>
        <p:nvCxnSpPr>
          <p:cNvPr id="284" name="Google Shape;284;p36"/>
          <p:cNvCxnSpPr/>
          <p:nvPr/>
        </p:nvCxnSpPr>
        <p:spPr>
          <a:xfrm flipH="1">
            <a:off x="2972275" y="1812900"/>
            <a:ext cx="3000" cy="3483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36"/>
          <p:cNvSpPr txBox="1"/>
          <p:nvPr/>
        </p:nvSpPr>
        <p:spPr>
          <a:xfrm>
            <a:off x="883375" y="924050"/>
            <a:ext cx="6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1 VM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3728050" y="924050"/>
            <a:ext cx="217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K8s Cluster (3 Workers)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7735525" y="981400"/>
            <a:ext cx="6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1 VM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