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8" r:id="rId2"/>
    <p:sldId id="259" r:id="rId3"/>
    <p:sldId id="287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8" r:id="rId23"/>
    <p:sldId id="285" r:id="rId24"/>
    <p:sldId id="286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9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4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fan Ghauri" userId="58a4c1908f59faa5" providerId="LiveId" clId="{9C3A3B7A-D56F-455F-9ADE-26D0447A33FB}"/>
    <pc:docChg chg="custSel addSld modSld">
      <pc:chgData name="Irfan Ghauri" userId="58a4c1908f59faa5" providerId="LiveId" clId="{9C3A3B7A-D56F-455F-9ADE-26D0447A33FB}" dt="2021-06-17T11:40:58.916" v="53" actId="5793"/>
      <pc:docMkLst>
        <pc:docMk/>
      </pc:docMkLst>
      <pc:sldChg chg="modSp mod">
        <pc:chgData name="Irfan Ghauri" userId="58a4c1908f59faa5" providerId="LiveId" clId="{9C3A3B7A-D56F-455F-9ADE-26D0447A33FB}" dt="2021-06-17T11:40:39.663" v="9" actId="20577"/>
        <pc:sldMkLst>
          <pc:docMk/>
          <pc:sldMk cId="2435693313" sldId="256"/>
        </pc:sldMkLst>
        <pc:spChg chg="mod">
          <ac:chgData name="Irfan Ghauri" userId="58a4c1908f59faa5" providerId="LiveId" clId="{9C3A3B7A-D56F-455F-9ADE-26D0447A33FB}" dt="2021-06-17T11:40:38.492" v="3" actId="20577"/>
          <ac:spMkLst>
            <pc:docMk/>
            <pc:sldMk cId="2435693313" sldId="256"/>
            <ac:spMk id="2" creationId="{F0898F2E-8751-47D1-8815-FEE38C3DA171}"/>
          </ac:spMkLst>
        </pc:spChg>
        <pc:spChg chg="mod">
          <ac:chgData name="Irfan Ghauri" userId="58a4c1908f59faa5" providerId="LiveId" clId="{9C3A3B7A-D56F-455F-9ADE-26D0447A33FB}" dt="2021-06-17T11:40:39.663" v="9" actId="20577"/>
          <ac:spMkLst>
            <pc:docMk/>
            <pc:sldMk cId="2435693313" sldId="256"/>
            <ac:spMk id="3" creationId="{E4436938-B40C-4043-BBF4-5F26E0121FB7}"/>
          </ac:spMkLst>
        </pc:spChg>
      </pc:sldChg>
      <pc:sldChg chg="modSp new mod">
        <pc:chgData name="Irfan Ghauri" userId="58a4c1908f59faa5" providerId="LiveId" clId="{9C3A3B7A-D56F-455F-9ADE-26D0447A33FB}" dt="2021-06-17T11:40:58.916" v="53" actId="5793"/>
        <pc:sldMkLst>
          <pc:docMk/>
          <pc:sldMk cId="2722441338" sldId="257"/>
        </pc:sldMkLst>
        <pc:spChg chg="mod">
          <ac:chgData name="Irfan Ghauri" userId="58a4c1908f59faa5" providerId="LiveId" clId="{9C3A3B7A-D56F-455F-9ADE-26D0447A33FB}" dt="2021-06-17T11:40:54.299" v="15" actId="20577"/>
          <ac:spMkLst>
            <pc:docMk/>
            <pc:sldMk cId="2722441338" sldId="257"/>
            <ac:spMk id="2" creationId="{C00F23B8-D4B5-499F-97AB-84D0E2201449}"/>
          </ac:spMkLst>
        </pc:spChg>
        <pc:spChg chg="mod">
          <ac:chgData name="Irfan Ghauri" userId="58a4c1908f59faa5" providerId="LiveId" clId="{9C3A3B7A-D56F-455F-9ADE-26D0447A33FB}" dt="2021-06-17T11:40:58.916" v="53" actId="5793"/>
          <ac:spMkLst>
            <pc:docMk/>
            <pc:sldMk cId="2722441338" sldId="257"/>
            <ac:spMk id="3" creationId="{3B71949A-ADD6-4B51-A9AA-8098F1B23AC2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8E50A8-23E8-475F-9315-E0F94344C0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42D86A-F615-4164-8656-1FAB3BA8A4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426C48-7A1A-4673-AFD6-01975BBFE3A6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911D22-12E2-4F04-8E77-FB399A3CB3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77D453-4B73-43DB-AEFA-15AEA69618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0276D0-292F-49B3-9727-274E0788F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66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849BF-7540-46BD-A811-FD86010C2985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3986B-C5A2-4DB6-86ED-4C62DCD53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15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OpenAirInterface 5G-NR UE Feature Set</a:t>
            </a:r>
          </a:p>
          <a:p>
            <a:r>
              <a:rPr lang="en-US" dirty="0" smtClean="0"/>
              <a:t>Supporting "noS1" mode (DL and UL): </a:t>
            </a:r>
          </a:p>
          <a:p>
            <a:pPr lvl="1"/>
            <a:r>
              <a:rPr lang="en-US" dirty="0" smtClean="0"/>
              <a:t>Creates TUN interface to PDCP to inject and receive user-place traffic</a:t>
            </a:r>
          </a:p>
          <a:p>
            <a:pPr lvl="1"/>
            <a:r>
              <a:rPr lang="en-US" dirty="0" smtClean="0"/>
              <a:t>No connection to the core network</a:t>
            </a:r>
          </a:p>
          <a:p>
            <a:r>
              <a:rPr lang="en-US" dirty="0" smtClean="0"/>
              <a:t>Supporting Standalone (SA) mode: </a:t>
            </a:r>
          </a:p>
          <a:p>
            <a:pPr lvl="1"/>
            <a:r>
              <a:rPr lang="en-US" dirty="0" smtClean="0"/>
              <a:t>UE can register with the 5G Core Network, establish a PDU Session and exchange user-plane traffic</a:t>
            </a:r>
          </a:p>
          <a:p>
            <a:r>
              <a:rPr lang="en-US" b="1" dirty="0" smtClean="0"/>
              <a:t>NR UE PHY Layer</a:t>
            </a:r>
          </a:p>
          <a:p>
            <a:r>
              <a:rPr lang="en-US" dirty="0" smtClean="0"/>
              <a:t>Initial synchronization</a:t>
            </a:r>
          </a:p>
          <a:p>
            <a:r>
              <a:rPr lang="en-US" dirty="0" smtClean="0"/>
              <a:t>Time tracking based on PBCH DMRS</a:t>
            </a:r>
          </a:p>
          <a:p>
            <a:r>
              <a:rPr lang="en-US" dirty="0" smtClean="0"/>
              <a:t>Frequency offset estimation</a:t>
            </a:r>
          </a:p>
          <a:p>
            <a:r>
              <a:rPr lang="en-US" dirty="0" smtClean="0"/>
              <a:t>30KHz SCS for FR1 and 120 KHz SCS for FR2</a:t>
            </a:r>
          </a:p>
          <a:p>
            <a:r>
              <a:rPr lang="en-US" dirty="0" smtClean="0"/>
              <a:t>Reception of NR-PSS/NR-SSS</a:t>
            </a:r>
          </a:p>
          <a:p>
            <a:r>
              <a:rPr lang="en-US" dirty="0" smtClean="0"/>
              <a:t>NR-PBCH supports multiple SSBs and flexible periodicity</a:t>
            </a:r>
          </a:p>
          <a:p>
            <a:r>
              <a:rPr lang="en-US" dirty="0" smtClean="0"/>
              <a:t>Reception of NR-PDCCH (including reception of DCI, polar decoding, de-scrambling, de-modulation, RB de-mapping, </a:t>
            </a:r>
            <a:r>
              <a:rPr lang="en-US" dirty="0" err="1" smtClean="0"/>
              <a:t>etc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common search space configured by MIB</a:t>
            </a:r>
          </a:p>
          <a:p>
            <a:pPr lvl="1"/>
            <a:r>
              <a:rPr lang="en-US" dirty="0" smtClean="0"/>
              <a:t>user-specific search space configured by RRC</a:t>
            </a:r>
          </a:p>
          <a:p>
            <a:pPr lvl="1"/>
            <a:r>
              <a:rPr lang="en-US" dirty="0" smtClean="0"/>
              <a:t>DCI formats: 00, 10, 01 and 11</a:t>
            </a:r>
          </a:p>
          <a:p>
            <a:r>
              <a:rPr lang="en-US" dirty="0" smtClean="0"/>
              <a:t>Reception of NR-PDSCH (including Segmentation, LDPC decoding, rate de-matching, de-scrambling, de-modulation, RB de-mapping, </a:t>
            </a:r>
            <a:r>
              <a:rPr lang="en-US" dirty="0" err="1" smtClean="0"/>
              <a:t>etc</a:t>
            </a:r>
            <a:r>
              <a:rPr lang="en-US" dirty="0" smtClean="0"/>
              <a:t>). </a:t>
            </a:r>
          </a:p>
          <a:p>
            <a:pPr lvl="1"/>
            <a:r>
              <a:rPr lang="en-US" dirty="0" smtClean="0"/>
              <a:t>PDSCH mapping type A and B</a:t>
            </a:r>
          </a:p>
          <a:p>
            <a:pPr lvl="1"/>
            <a:r>
              <a:rPr lang="en-US" dirty="0" smtClean="0"/>
              <a:t>DMRS configuration type 1 and 2</a:t>
            </a:r>
          </a:p>
          <a:p>
            <a:pPr lvl="1"/>
            <a:r>
              <a:rPr lang="en-US" dirty="0" smtClean="0"/>
              <a:t>Single and multiple DMRS symbols</a:t>
            </a:r>
          </a:p>
          <a:p>
            <a:pPr lvl="1"/>
            <a:r>
              <a:rPr lang="en-US" dirty="0" smtClean="0"/>
              <a:t>PTRS support</a:t>
            </a:r>
          </a:p>
          <a:p>
            <a:pPr lvl="1"/>
            <a:r>
              <a:rPr lang="en-US" dirty="0" smtClean="0"/>
              <a:t>Support for 1, 2 and 4 RX antennas</a:t>
            </a:r>
          </a:p>
          <a:p>
            <a:pPr lvl="1"/>
            <a:r>
              <a:rPr lang="en-US" dirty="0" smtClean="0"/>
              <a:t>Support for up to 2 layers (currently limited to DMRS configuration type 2)</a:t>
            </a:r>
          </a:p>
          <a:p>
            <a:r>
              <a:rPr lang="en-US" dirty="0" smtClean="0"/>
              <a:t>NR-PUSCH (including Segmentation, LDPC encoding, rate matching, scrambling, modulation, RB mapping, </a:t>
            </a:r>
            <a:r>
              <a:rPr lang="en-US" dirty="0" err="1" smtClean="0"/>
              <a:t>etc</a:t>
            </a:r>
            <a:r>
              <a:rPr lang="en-US" dirty="0" smtClean="0"/>
              <a:t>). </a:t>
            </a:r>
          </a:p>
          <a:p>
            <a:pPr lvl="1"/>
            <a:r>
              <a:rPr lang="en-US" dirty="0" smtClean="0"/>
              <a:t>PUSCH mapping type A and B</a:t>
            </a:r>
          </a:p>
          <a:p>
            <a:pPr lvl="1"/>
            <a:r>
              <a:rPr lang="en-US" dirty="0" smtClean="0"/>
              <a:t>DMRS configuration type 1 and 2</a:t>
            </a:r>
          </a:p>
          <a:p>
            <a:pPr lvl="1"/>
            <a:r>
              <a:rPr lang="en-US" dirty="0" smtClean="0"/>
              <a:t>Single and multiple DMRS symbols</a:t>
            </a:r>
          </a:p>
          <a:p>
            <a:pPr lvl="1"/>
            <a:r>
              <a:rPr lang="en-US" dirty="0" smtClean="0"/>
              <a:t>PTRS support</a:t>
            </a:r>
          </a:p>
          <a:p>
            <a:pPr lvl="1"/>
            <a:r>
              <a:rPr lang="en-US" dirty="0" smtClean="0"/>
              <a:t>Support for 1 TX antenna</a:t>
            </a:r>
          </a:p>
          <a:p>
            <a:pPr lvl="1"/>
            <a:r>
              <a:rPr lang="en-US" dirty="0" smtClean="0"/>
              <a:t>Support for 1 layer</a:t>
            </a:r>
          </a:p>
          <a:p>
            <a:r>
              <a:rPr lang="en-US" dirty="0" smtClean="0"/>
              <a:t>NR-PUCCH </a:t>
            </a:r>
          </a:p>
          <a:p>
            <a:pPr lvl="1"/>
            <a:r>
              <a:rPr lang="en-US" dirty="0" smtClean="0"/>
              <a:t>Format 0 (2 bits for ACK/NACK and SR)</a:t>
            </a:r>
          </a:p>
          <a:p>
            <a:pPr lvl="1"/>
            <a:r>
              <a:rPr lang="en-US" dirty="0" smtClean="0"/>
              <a:t>Format 2 (up to 64 bits, mainly for CSI feedback)</a:t>
            </a:r>
          </a:p>
          <a:p>
            <a:pPr lvl="1"/>
            <a:r>
              <a:rPr lang="en-US" dirty="0" smtClean="0"/>
              <a:t>Format 1, 3 and 4 present but old code never </a:t>
            </a:r>
            <a:r>
              <a:rPr lang="en-US" dirty="0" err="1" smtClean="0"/>
              <a:t>dested</a:t>
            </a:r>
            <a:r>
              <a:rPr lang="en-US" dirty="0" smtClean="0"/>
              <a:t> (need restructuring before verification)</a:t>
            </a:r>
          </a:p>
          <a:p>
            <a:r>
              <a:rPr lang="en-US" dirty="0" smtClean="0"/>
              <a:t>NR-PRACH </a:t>
            </a:r>
          </a:p>
          <a:p>
            <a:pPr lvl="1"/>
            <a:r>
              <a:rPr lang="en-US" dirty="0" smtClean="0"/>
              <a:t>Formats 0,1,2,3, A1-A3, B1-B3</a:t>
            </a:r>
          </a:p>
          <a:p>
            <a:r>
              <a:rPr lang="en-US" dirty="0" smtClean="0"/>
              <a:t>NR-SRS </a:t>
            </a:r>
          </a:p>
          <a:p>
            <a:pPr lvl="1"/>
            <a:r>
              <a:rPr lang="en-US" dirty="0" smtClean="0"/>
              <a:t>Old code never </a:t>
            </a:r>
            <a:r>
              <a:rPr lang="en-US" dirty="0" err="1" smtClean="0"/>
              <a:t>dested</a:t>
            </a:r>
            <a:r>
              <a:rPr lang="en-US" dirty="0" smtClean="0"/>
              <a:t> (need restructuring before verification)</a:t>
            </a:r>
          </a:p>
          <a:p>
            <a:r>
              <a:rPr lang="en-US" dirty="0" smtClean="0"/>
              <a:t>SS-RSRP </a:t>
            </a:r>
          </a:p>
          <a:p>
            <a:pPr lvl="1"/>
            <a:r>
              <a:rPr lang="en-US" dirty="0" smtClean="0"/>
              <a:t>RSRP measured on synchronization SSB (ok only for single SSB)</a:t>
            </a:r>
          </a:p>
          <a:p>
            <a:r>
              <a:rPr lang="en-US" dirty="0" smtClean="0"/>
              <a:t>Highly efficient 3GPP compliant LDPC encoder and decoder (BG1 and BG2 are supported)</a:t>
            </a:r>
          </a:p>
          <a:p>
            <a:r>
              <a:rPr lang="en-US" dirty="0" smtClean="0"/>
              <a:t>Highly efficient 3GPP compliant polar encoder and decoder</a:t>
            </a:r>
          </a:p>
          <a:p>
            <a:r>
              <a:rPr lang="en-US" dirty="0" smtClean="0"/>
              <a:t>Encoder and decoder for short block</a:t>
            </a:r>
          </a:p>
          <a:p>
            <a:r>
              <a:rPr lang="en-US" b="1" dirty="0" smtClean="0"/>
              <a:t>NR UE FAPI</a:t>
            </a:r>
          </a:p>
          <a:p>
            <a:r>
              <a:rPr lang="en-US" dirty="0" smtClean="0"/>
              <a:t>MAC -&gt; PHY configuration via UE FAPI P5 interface</a:t>
            </a:r>
          </a:p>
          <a:p>
            <a:r>
              <a:rPr lang="en-US" dirty="0" smtClean="0"/>
              <a:t>Basic MAC to control PHY via UE FAPI P7 interface</a:t>
            </a:r>
          </a:p>
          <a:p>
            <a:r>
              <a:rPr lang="en-US" dirty="0" smtClean="0"/>
              <a:t>PHY -&gt; MAC indication (needs some improvement)</a:t>
            </a:r>
          </a:p>
          <a:p>
            <a:r>
              <a:rPr lang="en-US" b="1" dirty="0" smtClean="0"/>
              <a:t>NR UE Higher Layers</a:t>
            </a:r>
          </a:p>
          <a:p>
            <a:r>
              <a:rPr lang="en-US" b="1" dirty="0" smtClean="0"/>
              <a:t>UE MAC</a:t>
            </a:r>
            <a:endParaRPr lang="en-US" dirty="0" smtClean="0"/>
          </a:p>
          <a:p>
            <a:r>
              <a:rPr lang="en-US" dirty="0" smtClean="0"/>
              <a:t>Minimum system information (MSI) </a:t>
            </a:r>
          </a:p>
          <a:p>
            <a:pPr lvl="1"/>
            <a:r>
              <a:rPr lang="en-US" dirty="0" smtClean="0"/>
              <a:t>MIB processing</a:t>
            </a:r>
          </a:p>
          <a:p>
            <a:pPr lvl="1"/>
            <a:r>
              <a:rPr lang="en-US" dirty="0" smtClean="0"/>
              <a:t>Scheduling of system information block 1 (SIB1) reception</a:t>
            </a:r>
          </a:p>
          <a:p>
            <a:r>
              <a:rPr lang="en-US" dirty="0" smtClean="0"/>
              <a:t>Random access procedure (needs improvement, there is still not a clear separation between MAC and PHY) </a:t>
            </a:r>
          </a:p>
          <a:p>
            <a:pPr lvl="1"/>
            <a:r>
              <a:rPr lang="en-US" dirty="0" smtClean="0"/>
              <a:t>Mapping SSBs to multiple ROs</a:t>
            </a:r>
          </a:p>
          <a:p>
            <a:pPr lvl="1"/>
            <a:r>
              <a:rPr lang="en-US" dirty="0" smtClean="0"/>
              <a:t>Scheduling of PRACH</a:t>
            </a:r>
          </a:p>
          <a:p>
            <a:pPr lvl="1"/>
            <a:r>
              <a:rPr lang="en-US" dirty="0" smtClean="0"/>
              <a:t>Processing of RAR</a:t>
            </a:r>
          </a:p>
          <a:p>
            <a:pPr lvl="1"/>
            <a:r>
              <a:rPr lang="en-US" dirty="0" smtClean="0"/>
              <a:t>Transmission and re-transmission of Msg3</a:t>
            </a:r>
          </a:p>
          <a:p>
            <a:pPr lvl="1"/>
            <a:r>
              <a:rPr lang="en-US" dirty="0" smtClean="0"/>
              <a:t>Msg4 and contention resolution</a:t>
            </a:r>
          </a:p>
          <a:p>
            <a:r>
              <a:rPr lang="en-US" dirty="0" smtClean="0"/>
              <a:t>DCI processing </a:t>
            </a:r>
          </a:p>
          <a:p>
            <a:pPr lvl="1"/>
            <a:r>
              <a:rPr lang="en-US" dirty="0" smtClean="0"/>
              <a:t>format 10 (RA-RNTI, C-RNTI, SI-RNTI, TC-RNTI)</a:t>
            </a:r>
          </a:p>
          <a:p>
            <a:pPr lvl="1"/>
            <a:r>
              <a:rPr lang="en-US" dirty="0" smtClean="0"/>
              <a:t>format 00 (C-RNTI, TC-RNTI)</a:t>
            </a:r>
          </a:p>
          <a:p>
            <a:pPr lvl="1"/>
            <a:r>
              <a:rPr lang="en-US" dirty="0" smtClean="0"/>
              <a:t>format 11 (C-RNTI)</a:t>
            </a:r>
          </a:p>
          <a:p>
            <a:pPr lvl="1"/>
            <a:r>
              <a:rPr lang="en-US" dirty="0" smtClean="0"/>
              <a:t>format 01 (C-RNTI)</a:t>
            </a:r>
          </a:p>
          <a:p>
            <a:r>
              <a:rPr lang="en-US" dirty="0" smtClean="0"/>
              <a:t>UCI processing </a:t>
            </a:r>
          </a:p>
          <a:p>
            <a:pPr lvl="1"/>
            <a:r>
              <a:rPr lang="en-US" dirty="0" smtClean="0"/>
              <a:t>ACK/NACK processing</a:t>
            </a:r>
          </a:p>
          <a:p>
            <a:pPr lvl="1"/>
            <a:r>
              <a:rPr lang="en-US" dirty="0" smtClean="0"/>
              <a:t>Triggering periodic SR</a:t>
            </a:r>
          </a:p>
          <a:p>
            <a:pPr lvl="1"/>
            <a:r>
              <a:rPr lang="en-US" dirty="0" smtClean="0"/>
              <a:t>CSI measurement reporting (SSB RSRP only)</a:t>
            </a:r>
          </a:p>
          <a:p>
            <a:r>
              <a:rPr lang="en-US" dirty="0" smtClean="0"/>
              <a:t>DLSH scheduler </a:t>
            </a:r>
          </a:p>
          <a:p>
            <a:pPr lvl="1"/>
            <a:r>
              <a:rPr lang="en-US" dirty="0" smtClean="0"/>
              <a:t>Configuration of </a:t>
            </a:r>
            <a:r>
              <a:rPr lang="en-US" dirty="0" err="1" smtClean="0"/>
              <a:t>fapi</a:t>
            </a:r>
            <a:r>
              <a:rPr lang="en-US" dirty="0" smtClean="0"/>
              <a:t> PDU according to DCI</a:t>
            </a:r>
          </a:p>
          <a:p>
            <a:pPr lvl="1"/>
            <a:r>
              <a:rPr lang="en-US" dirty="0" smtClean="0"/>
              <a:t>HARQ procedures</a:t>
            </a:r>
          </a:p>
          <a:p>
            <a:r>
              <a:rPr lang="en-US" dirty="0" smtClean="0"/>
              <a:t>ULSCH scheduler </a:t>
            </a:r>
          </a:p>
          <a:p>
            <a:pPr lvl="1"/>
            <a:r>
              <a:rPr lang="en-US" dirty="0" smtClean="0"/>
              <a:t>Configuration of </a:t>
            </a:r>
            <a:r>
              <a:rPr lang="en-US" dirty="0" err="1" smtClean="0"/>
              <a:t>fapi</a:t>
            </a:r>
            <a:r>
              <a:rPr lang="en-US" dirty="0" smtClean="0"/>
              <a:t> PDU according to DCI</a:t>
            </a:r>
          </a:p>
          <a:p>
            <a:r>
              <a:rPr lang="en-US" b="1" dirty="0" smtClean="0"/>
              <a:t>UE RLC</a:t>
            </a:r>
            <a:endParaRPr lang="en-US" dirty="0" smtClean="0"/>
          </a:p>
          <a:p>
            <a:r>
              <a:rPr lang="en-US" dirty="0" err="1" smtClean="0"/>
              <a:t>Tx</a:t>
            </a:r>
            <a:r>
              <a:rPr lang="en-US" dirty="0" smtClean="0"/>
              <a:t>/Rx operations according to 38.322 Rel.16 </a:t>
            </a:r>
          </a:p>
          <a:p>
            <a:pPr lvl="1"/>
            <a:r>
              <a:rPr lang="en-US" dirty="0" smtClean="0"/>
              <a:t>Segmentation and reassembly procedures</a:t>
            </a:r>
          </a:p>
          <a:p>
            <a:pPr lvl="1"/>
            <a:r>
              <a:rPr lang="en-US" dirty="0" smtClean="0"/>
              <a:t>RLC Acknowledged mode supporting PDU retransmissions</a:t>
            </a:r>
          </a:p>
          <a:p>
            <a:pPr lvl="1"/>
            <a:r>
              <a:rPr lang="en-US" dirty="0" smtClean="0"/>
              <a:t>RLC Unacknowledged mode</a:t>
            </a:r>
          </a:p>
          <a:p>
            <a:pPr lvl="1"/>
            <a:r>
              <a:rPr lang="en-US" dirty="0" smtClean="0"/>
              <a:t>DRBs and SRBs establishment and handling</a:t>
            </a:r>
          </a:p>
          <a:p>
            <a:pPr lvl="1"/>
            <a:r>
              <a:rPr lang="en-US" dirty="0" smtClean="0"/>
              <a:t>Timers implementation</a:t>
            </a:r>
          </a:p>
          <a:p>
            <a:pPr lvl="1"/>
            <a:r>
              <a:rPr lang="en-US" dirty="0" smtClean="0"/>
              <a:t>Interfaces with PDCP, MAC</a:t>
            </a:r>
          </a:p>
          <a:p>
            <a:r>
              <a:rPr lang="en-US" b="1" dirty="0" smtClean="0"/>
              <a:t>UE PDCP</a:t>
            </a:r>
            <a:endParaRPr lang="en-US" dirty="0" smtClean="0"/>
          </a:p>
          <a:p>
            <a:r>
              <a:rPr lang="en-US" dirty="0" err="1" smtClean="0"/>
              <a:t>Tx</a:t>
            </a:r>
            <a:r>
              <a:rPr lang="en-US" dirty="0" smtClean="0"/>
              <a:t>/Rx operations according to 38.323 Rel.16 </a:t>
            </a:r>
          </a:p>
          <a:p>
            <a:pPr lvl="1"/>
            <a:r>
              <a:rPr lang="en-US" dirty="0" smtClean="0"/>
              <a:t>Integrity protection and ciphering procedures</a:t>
            </a:r>
          </a:p>
          <a:p>
            <a:pPr lvl="1"/>
            <a:r>
              <a:rPr lang="en-US" dirty="0" smtClean="0"/>
              <a:t>Sequence number management, SDU </a:t>
            </a:r>
            <a:r>
              <a:rPr lang="en-US" dirty="0" err="1" smtClean="0"/>
              <a:t>dicard</a:t>
            </a:r>
            <a:r>
              <a:rPr lang="en-US" dirty="0" smtClean="0"/>
              <a:t> and in-order delivery</a:t>
            </a:r>
          </a:p>
          <a:p>
            <a:pPr lvl="1"/>
            <a:r>
              <a:rPr lang="en-US" dirty="0" smtClean="0"/>
              <a:t>Radio bearer establishment/handling and association with PDCP entities</a:t>
            </a:r>
          </a:p>
          <a:p>
            <a:pPr lvl="1"/>
            <a:r>
              <a:rPr lang="en-US" dirty="0" smtClean="0"/>
              <a:t>Interfaces with RRC, RLC</a:t>
            </a:r>
          </a:p>
          <a:p>
            <a:r>
              <a:rPr lang="en-US" b="1" dirty="0" smtClean="0"/>
              <a:t>UE RRC</a:t>
            </a:r>
            <a:endParaRPr lang="en-US" dirty="0" smtClean="0"/>
          </a:p>
          <a:p>
            <a:r>
              <a:rPr lang="en-US" dirty="0" smtClean="0"/>
              <a:t>Integration of RRC messages and procedures supporting UE 5G SA connection according to 38.331 Rel.16 </a:t>
            </a:r>
          </a:p>
          <a:p>
            <a:pPr lvl="1"/>
            <a:r>
              <a:rPr lang="en-US" dirty="0" err="1" smtClean="0"/>
              <a:t>RRCSetupRequest</a:t>
            </a:r>
            <a:r>
              <a:rPr lang="en-US" dirty="0" smtClean="0"/>
              <a:t>/</a:t>
            </a:r>
            <a:r>
              <a:rPr lang="en-US" dirty="0" err="1" smtClean="0"/>
              <a:t>RRCSetup</a:t>
            </a:r>
            <a:r>
              <a:rPr lang="en-US" dirty="0" smtClean="0"/>
              <a:t>/</a:t>
            </a:r>
            <a:r>
              <a:rPr lang="en-US" dirty="0" err="1" smtClean="0"/>
              <a:t>RRCSetupComplete</a:t>
            </a:r>
            <a:endParaRPr lang="en-US" dirty="0" smtClean="0"/>
          </a:p>
          <a:p>
            <a:pPr lvl="1"/>
            <a:r>
              <a:rPr lang="en-US" dirty="0" smtClean="0"/>
              <a:t>RRC Uplink/Downlink Information transfer carrying NAS messages transparently</a:t>
            </a:r>
          </a:p>
          <a:p>
            <a:pPr lvl="1"/>
            <a:r>
              <a:rPr lang="en-US" dirty="0" smtClean="0"/>
              <a:t>RRC Reconfiguration/Reconfiguration complete</a:t>
            </a:r>
          </a:p>
          <a:p>
            <a:pPr lvl="1"/>
            <a:r>
              <a:rPr lang="en-US" dirty="0" smtClean="0"/>
              <a:t>Support for master cell group configuration</a:t>
            </a:r>
          </a:p>
          <a:p>
            <a:r>
              <a:rPr lang="en-US" dirty="0" smtClean="0"/>
              <a:t>Interface with PDCP: configuration, DCCH and CCCH message handling</a:t>
            </a:r>
          </a:p>
          <a:p>
            <a:r>
              <a:rPr lang="en-US" dirty="0" smtClean="0"/>
              <a:t>Interface with RLC and MAC for configuration</a:t>
            </a:r>
          </a:p>
          <a:p>
            <a:r>
              <a:rPr lang="en-US" b="1" dirty="0" smtClean="0"/>
              <a:t>UE NAS</a:t>
            </a:r>
            <a:endParaRPr lang="en-US" dirty="0" smtClean="0"/>
          </a:p>
          <a:p>
            <a:r>
              <a:rPr lang="en-US" dirty="0" smtClean="0"/>
              <a:t>Transfer of NAS messages between the AMF and the UE supporting the UE registration with the core network and the PDU session establishment according to 24.501 Rel.16 </a:t>
            </a:r>
          </a:p>
          <a:p>
            <a:pPr lvl="1"/>
            <a:r>
              <a:rPr lang="en-US" dirty="0" smtClean="0"/>
              <a:t>Identity Request/Response</a:t>
            </a:r>
          </a:p>
          <a:p>
            <a:pPr lvl="1"/>
            <a:r>
              <a:rPr lang="en-US" dirty="0" smtClean="0"/>
              <a:t>Authentication Request/Response</a:t>
            </a:r>
          </a:p>
          <a:p>
            <a:pPr lvl="1"/>
            <a:r>
              <a:rPr lang="en-US" dirty="0" smtClean="0"/>
              <a:t>Security Mode Command/Complete</a:t>
            </a:r>
          </a:p>
          <a:p>
            <a:pPr lvl="1"/>
            <a:r>
              <a:rPr lang="en-US" dirty="0" smtClean="0"/>
              <a:t>Registration Request/Accept/Complete</a:t>
            </a:r>
          </a:p>
          <a:p>
            <a:pPr lvl="1"/>
            <a:r>
              <a:rPr lang="en-US" dirty="0" smtClean="0"/>
              <a:t>PDU Session Establishment Request/Accept</a:t>
            </a:r>
          </a:p>
          <a:p>
            <a:pPr lvl="1"/>
            <a:r>
              <a:rPr lang="en-US" dirty="0" smtClean="0"/>
              <a:t>NAS configuration and basic interfacing with RRC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067DA-718B-4773-AA36-E6B72525052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189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status is the following:-F1-C (control plane) is enabled for 5G SA. This includes the exchange of the initial F1 setup messages between the CU and the DU, as well as their configuration updates; the transparent transfer of DL/UL RRC messages between the CU and the UE through the DU; the UE context management procedures exchanged between the CU and the DU; the establishment of GTP-U tunnels between the CU and DU, required for enabling user-plane traffic transfer over F1-U. These procedures allow to support the end-to-end UE attachment to the core network and the PDU Session establishment in CU/DU split deployment mode.-F1-U (User plane) is enabled for 5G SA. The new implementation of </a:t>
            </a:r>
            <a:r>
              <a:rPr lang="en-US" dirty="0" err="1" smtClean="0"/>
              <a:t>gtp</a:t>
            </a:r>
            <a:r>
              <a:rPr lang="en-US" dirty="0" smtClean="0"/>
              <a:t>-u has been updated to support user plane traffic over both N3 and F1-U interfaces concurrently. First IP traffic tests between the UE and the core network over F1-U have been successfully validated. Next steps will be to extend F1-C mainly with more UE context management procedures as per TS 38.473 Rel. 16, in the context of some planned interoperability tests between our DU and a commercial CU. </a:t>
            </a:r>
          </a:p>
          <a:p>
            <a:endParaRPr lang="en-US" dirty="0" smtClean="0"/>
          </a:p>
          <a:p>
            <a:r>
              <a:rPr lang="en-US" dirty="0" smtClean="0"/>
              <a:t>CI tests </a:t>
            </a:r>
            <a:r>
              <a:rPr lang="en-US" dirty="0" err="1" smtClean="0"/>
              <a:t>definded</a:t>
            </a:r>
            <a:r>
              <a:rPr lang="en-US" dirty="0" smtClean="0"/>
              <a:t> and to be set up</a:t>
            </a:r>
          </a:p>
          <a:p>
            <a:r>
              <a:rPr lang="en-US" dirty="0" smtClean="0"/>
              <a:t>MR</a:t>
            </a:r>
            <a:r>
              <a:rPr lang="en-US" baseline="0" dirty="0" smtClean="0"/>
              <a:t> to be opened</a:t>
            </a:r>
          </a:p>
          <a:p>
            <a:r>
              <a:rPr lang="en-US" dirty="0" smtClean="0"/>
              <a:t>Next: interoperability testing with </a:t>
            </a:r>
            <a:r>
              <a:rPr lang="en-US" dirty="0" err="1" smtClean="0"/>
              <a:t>AccelerRAN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067DA-718B-4773-AA36-E6B72525052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1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782A2-17CA-462B-ACF2-BE83DFE051E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682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279876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Poppins"/>
              <a:buChar char="●"/>
            </a:pPr>
            <a:r>
              <a:rPr lang="en-US" sz="1700" b="1" dirty="0" err="1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Firecell</a:t>
            </a:r>
            <a:r>
              <a:rPr lang="en-US" sz="1700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is leading the enhancement of OAI to support TTCN test cases</a:t>
            </a:r>
          </a:p>
          <a:p>
            <a:pPr marL="914400" lvl="1" indent="-279876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Poppins"/>
              <a:buChar char="○"/>
            </a:pPr>
            <a:r>
              <a:rPr lang="en-US" sz="1700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Introduce Virtual Time management on Proxy with Frame/</a:t>
            </a:r>
            <a:r>
              <a:rPr lang="en-US" sz="1700" dirty="0" err="1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SubFrame</a:t>
            </a:r>
            <a:r>
              <a:rPr lang="en-US" sz="1700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Acknowledge with UE. This enable the system to produce stable validation results </a:t>
            </a:r>
          </a:p>
          <a:p>
            <a:pPr marL="914400" lvl="1" indent="-279876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Poppins"/>
              <a:buChar char="○"/>
            </a:pPr>
            <a:r>
              <a:rPr lang="en-US" sz="1700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Extend interface with UE in order to provision RSRP/RSRQ value to enable cell selection</a:t>
            </a:r>
          </a:p>
          <a:p>
            <a:pPr marL="914400" lvl="1" indent="-279876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Poppins"/>
              <a:buChar char="○"/>
            </a:pPr>
            <a:r>
              <a:rPr lang="en-US" sz="1700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Implementation of system adapter APIs for SYS and SRB port.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782A2-17CA-462B-ACF2-BE83DFE051E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5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29163" cy="2660650"/>
          </a:xfrm>
          <a:prstGeom prst="rect">
            <a:avLst/>
          </a:prstGeom>
        </p:spPr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 dirty="0">
              <a:latin typeface="Arial"/>
            </a:endParaRPr>
          </a:p>
        </p:txBody>
      </p:sp>
      <p:sp>
        <p:nvSpPr>
          <p:cNvPr id="147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DF427D7F-BB8B-48A3-BCE7-1F981361E37C}" type="slidenum">
              <a:rPr lang="en-US" sz="1800" b="0" strike="noStrike" spc="-1">
                <a:solidFill>
                  <a:srgbClr val="000000"/>
                </a:solidFill>
                <a:latin typeface="+mn-lt"/>
                <a:ea typeface="+mn-ea"/>
              </a:rPr>
              <a:t>23</a:t>
            </a:fld>
            <a:endParaRPr lang="en-US" sz="1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98132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29163" cy="2660650"/>
          </a:xfrm>
          <a:prstGeom prst="rect">
            <a:avLst/>
          </a:prstGeom>
        </p:spPr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 dirty="0">
              <a:latin typeface="Arial"/>
            </a:endParaRPr>
          </a:p>
        </p:txBody>
      </p:sp>
      <p:sp>
        <p:nvSpPr>
          <p:cNvPr id="150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0A5EAD5B-97E3-4F79-9899-CB8E6A543A34}" type="slidenum">
              <a:rPr lang="en-US" sz="1800" b="0" strike="noStrike" spc="-1">
                <a:solidFill>
                  <a:srgbClr val="000000"/>
                </a:solidFill>
                <a:latin typeface="+mn-lt"/>
                <a:ea typeface="+mn-ea"/>
              </a:rPr>
              <a:t>24</a:t>
            </a:fld>
            <a:endParaRPr lang="en-US" sz="1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76292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A00BA-8280-4E2D-A10C-4DAF7C770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2969" y="1187312"/>
            <a:ext cx="5896061" cy="1789745"/>
          </a:xfrm>
        </p:spPr>
        <p:txBody>
          <a:bodyPr anchor="ctr" anchorCtr="0">
            <a:normAutofit/>
          </a:bodyPr>
          <a:lstStyle>
            <a:lvl1pPr algn="l">
              <a:defRPr lang="en-US" sz="5400" kern="1200" dirty="0">
                <a:solidFill>
                  <a:srgbClr val="252525"/>
                </a:solidFill>
                <a:latin typeface="Eras Demi ITC" panose="020B0805030504020804" pitchFamily="34" charset="0"/>
                <a:ea typeface="Yu Gothic Medium" pitchFamily="34"/>
                <a:cs typeface="DokChampa" pitchFamily="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BAE549-D4B3-4837-A3AC-CEAA07F114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07412" y="4298779"/>
            <a:ext cx="5460386" cy="1270744"/>
          </a:xfrm>
        </p:spPr>
        <p:txBody>
          <a:bodyPr>
            <a:normAutofit/>
          </a:bodyPr>
          <a:lstStyle>
            <a:lvl1pPr marL="0" indent="0" algn="l">
              <a:buNone/>
              <a:defRPr lang="en-US" sz="2100" kern="1200" dirty="0">
                <a:solidFill>
                  <a:srgbClr val="222222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BB18B173-376F-4DC0-8513-68465910A4B5}"/>
              </a:ext>
            </a:extLst>
          </p:cNvPr>
          <p:cNvSpPr txBox="1"/>
          <p:nvPr userDrawn="1"/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pic>
        <p:nvPicPr>
          <p:cNvPr id="10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FBEEBF1E-1939-4E96-9215-B7963B2487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6569" y="4462555"/>
            <a:ext cx="3887407" cy="1302279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11" name="Group 6">
            <a:extLst>
              <a:ext uri="{FF2B5EF4-FFF2-40B4-BE49-F238E27FC236}">
                <a16:creationId xmlns:a16="http://schemas.microsoft.com/office/drawing/2014/main" id="{902E6A8F-152F-4ED1-A7C2-FC5B0FB1A0B8}"/>
              </a:ext>
            </a:extLst>
          </p:cNvPr>
          <p:cNvGrpSpPr/>
          <p:nvPr userDrawn="1"/>
        </p:nvGrpSpPr>
        <p:grpSpPr>
          <a:xfrm>
            <a:off x="-4727" y="805000"/>
            <a:ext cx="7793577" cy="177805"/>
            <a:chOff x="-4727" y="805000"/>
            <a:chExt cx="7793577" cy="177805"/>
          </a:xfrm>
        </p:grpSpPr>
        <p:sp>
          <p:nvSpPr>
            <p:cNvPr id="12" name="Rectangle 4">
              <a:extLst>
                <a:ext uri="{FF2B5EF4-FFF2-40B4-BE49-F238E27FC236}">
                  <a16:creationId xmlns:a16="http://schemas.microsoft.com/office/drawing/2014/main" id="{1C92F7AC-5403-4463-884E-A17AB924CCBD}"/>
                </a:ext>
              </a:extLst>
            </p:cNvPr>
            <p:cNvSpPr/>
            <p:nvPr/>
          </p:nvSpPr>
          <p:spPr>
            <a:xfrm>
              <a:off x="-4727" y="805010"/>
              <a:ext cx="7793568" cy="177795"/>
            </a:xfrm>
            <a:prstGeom prst="rect">
              <a:avLst/>
            </a:prstGeom>
            <a:gradFill>
              <a:gsLst>
                <a:gs pos="0">
                  <a:srgbClr val="F1F8FE"/>
                </a:gs>
                <a:gs pos="100000">
                  <a:srgbClr val="CABEA0"/>
                </a:gs>
              </a:gsLst>
              <a:lin ang="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3" name="Right Triangle 27">
              <a:extLst>
                <a:ext uri="{FF2B5EF4-FFF2-40B4-BE49-F238E27FC236}">
                  <a16:creationId xmlns:a16="http://schemas.microsoft.com/office/drawing/2014/main" id="{B25206F6-9621-43AB-B76E-86ECEEEAA7B6}"/>
                </a:ext>
              </a:extLst>
            </p:cNvPr>
            <p:cNvSpPr/>
            <p:nvPr/>
          </p:nvSpPr>
          <p:spPr>
            <a:xfrm rot="16200004">
              <a:off x="7672269" y="866224"/>
              <a:ext cx="177805" cy="553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360"/>
                <a:gd name="f8" fmla="+- 0 0 -180"/>
                <a:gd name="f9" fmla="+- 0 0 -90"/>
                <a:gd name="f10" fmla="abs f3"/>
                <a:gd name="f11" fmla="abs f4"/>
                <a:gd name="f12" fmla="abs f5"/>
                <a:gd name="f13" fmla="val f6"/>
                <a:gd name="f14" fmla="*/ f7 f0 1"/>
                <a:gd name="f15" fmla="*/ f8 f0 1"/>
                <a:gd name="f16" fmla="*/ f9 f0 1"/>
                <a:gd name="f17" fmla="?: f10 f3 1"/>
                <a:gd name="f18" fmla="?: f11 f4 1"/>
                <a:gd name="f19" fmla="?: f12 f5 1"/>
                <a:gd name="f20" fmla="*/ f14 1 f2"/>
                <a:gd name="f21" fmla="*/ f15 1 f2"/>
                <a:gd name="f22" fmla="*/ f16 1 f2"/>
                <a:gd name="f23" fmla="*/ f17 1 21600"/>
                <a:gd name="f24" fmla="*/ f18 1 21600"/>
                <a:gd name="f25" fmla="*/ 21600 f17 1"/>
                <a:gd name="f26" fmla="*/ 21600 f18 1"/>
                <a:gd name="f27" fmla="+- f20 0 f1"/>
                <a:gd name="f28" fmla="+- f21 0 f1"/>
                <a:gd name="f29" fmla="+- f22 0 f1"/>
                <a:gd name="f30" fmla="min f24 f23"/>
                <a:gd name="f31" fmla="*/ f25 1 f19"/>
                <a:gd name="f32" fmla="*/ f26 1 f19"/>
                <a:gd name="f33" fmla="val f31"/>
                <a:gd name="f34" fmla="val f32"/>
                <a:gd name="f35" fmla="*/ f13 f30 1"/>
                <a:gd name="f36" fmla="+- f34 0 f13"/>
                <a:gd name="f37" fmla="+- f33 0 f13"/>
                <a:gd name="f38" fmla="*/ f34 f30 1"/>
                <a:gd name="f39" fmla="*/ f33 f30 1"/>
                <a:gd name="f40" fmla="*/ f36 1 2"/>
                <a:gd name="f41" fmla="*/ f37 1 2"/>
                <a:gd name="f42" fmla="*/ f37 1 12"/>
                <a:gd name="f43" fmla="*/ f36 7 1"/>
                <a:gd name="f44" fmla="*/ f37 7 1"/>
                <a:gd name="f45" fmla="*/ f36 11 1"/>
                <a:gd name="f46" fmla="+- f13 f40 0"/>
                <a:gd name="f47" fmla="+- f13 f41 0"/>
                <a:gd name="f48" fmla="*/ f43 1 12"/>
                <a:gd name="f49" fmla="*/ f44 1 12"/>
                <a:gd name="f50" fmla="*/ f45 1 12"/>
                <a:gd name="f51" fmla="*/ f42 f30 1"/>
                <a:gd name="f52" fmla="*/ f48 f30 1"/>
                <a:gd name="f53" fmla="*/ f49 f30 1"/>
                <a:gd name="f54" fmla="*/ f50 f30 1"/>
                <a:gd name="f55" fmla="*/ f47 f30 1"/>
                <a:gd name="f56" fmla="*/ f46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35" y="f35"/>
                </a:cxn>
                <a:cxn ang="f28">
                  <a:pos x="f35" y="f38"/>
                </a:cxn>
                <a:cxn ang="f28">
                  <a:pos x="f39" y="f38"/>
                </a:cxn>
                <a:cxn ang="f29">
                  <a:pos x="f55" y="f56"/>
                </a:cxn>
              </a:cxnLst>
              <a:rect l="f51" t="f52" r="f53" b="f54"/>
              <a:pathLst>
                <a:path>
                  <a:moveTo>
                    <a:pt x="f35" y="f38"/>
                  </a:moveTo>
                  <a:lnTo>
                    <a:pt x="f35" y="f35"/>
                  </a:lnTo>
                  <a:lnTo>
                    <a:pt x="f39" y="f38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grpSp>
        <p:nvGrpSpPr>
          <p:cNvPr id="14" name="Group 5">
            <a:extLst>
              <a:ext uri="{FF2B5EF4-FFF2-40B4-BE49-F238E27FC236}">
                <a16:creationId xmlns:a16="http://schemas.microsoft.com/office/drawing/2014/main" id="{A4655A54-B031-4B51-B9A2-5E3F63E1378C}"/>
              </a:ext>
            </a:extLst>
          </p:cNvPr>
          <p:cNvGrpSpPr/>
          <p:nvPr userDrawn="1"/>
        </p:nvGrpSpPr>
        <p:grpSpPr>
          <a:xfrm>
            <a:off x="6154543" y="5882435"/>
            <a:ext cx="6037462" cy="178152"/>
            <a:chOff x="6154543" y="5882435"/>
            <a:chExt cx="6037462" cy="178152"/>
          </a:xfrm>
        </p:grpSpPr>
        <p:sp>
          <p:nvSpPr>
            <p:cNvPr id="15" name="Rectangle 36">
              <a:extLst>
                <a:ext uri="{FF2B5EF4-FFF2-40B4-BE49-F238E27FC236}">
                  <a16:creationId xmlns:a16="http://schemas.microsoft.com/office/drawing/2014/main" id="{D1B8623A-9C99-4808-AD01-1A1B0D29D4B4}"/>
                </a:ext>
              </a:extLst>
            </p:cNvPr>
            <p:cNvSpPr/>
            <p:nvPr/>
          </p:nvSpPr>
          <p:spPr>
            <a:xfrm rot="10799991">
              <a:off x="6207413" y="5882435"/>
              <a:ext cx="5984592" cy="177795"/>
            </a:xfrm>
            <a:prstGeom prst="rect">
              <a:avLst/>
            </a:prstGeom>
            <a:gradFill>
              <a:gsLst>
                <a:gs pos="0">
                  <a:srgbClr val="F1F8FE"/>
                </a:gs>
                <a:gs pos="100000">
                  <a:srgbClr val="119EBD"/>
                </a:gs>
              </a:gsLst>
              <a:lin ang="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6" name="Right Triangle 37">
              <a:extLst>
                <a:ext uri="{FF2B5EF4-FFF2-40B4-BE49-F238E27FC236}">
                  <a16:creationId xmlns:a16="http://schemas.microsoft.com/office/drawing/2014/main" id="{D82274DB-5C13-4E35-BC2E-3776C1C0F51D}"/>
                </a:ext>
              </a:extLst>
            </p:cNvPr>
            <p:cNvSpPr/>
            <p:nvPr/>
          </p:nvSpPr>
          <p:spPr>
            <a:xfrm rot="16200004">
              <a:off x="6093319" y="5944006"/>
              <a:ext cx="177805" cy="553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360"/>
                <a:gd name="f8" fmla="+- 0 0 -180"/>
                <a:gd name="f9" fmla="+- 0 0 -90"/>
                <a:gd name="f10" fmla="abs f3"/>
                <a:gd name="f11" fmla="abs f4"/>
                <a:gd name="f12" fmla="abs f5"/>
                <a:gd name="f13" fmla="val f6"/>
                <a:gd name="f14" fmla="*/ f7 f0 1"/>
                <a:gd name="f15" fmla="*/ f8 f0 1"/>
                <a:gd name="f16" fmla="*/ f9 f0 1"/>
                <a:gd name="f17" fmla="?: f10 f3 1"/>
                <a:gd name="f18" fmla="?: f11 f4 1"/>
                <a:gd name="f19" fmla="?: f12 f5 1"/>
                <a:gd name="f20" fmla="*/ f14 1 f2"/>
                <a:gd name="f21" fmla="*/ f15 1 f2"/>
                <a:gd name="f22" fmla="*/ f16 1 f2"/>
                <a:gd name="f23" fmla="*/ f17 1 21600"/>
                <a:gd name="f24" fmla="*/ f18 1 21600"/>
                <a:gd name="f25" fmla="*/ 21600 f17 1"/>
                <a:gd name="f26" fmla="*/ 21600 f18 1"/>
                <a:gd name="f27" fmla="+- f20 0 f1"/>
                <a:gd name="f28" fmla="+- f21 0 f1"/>
                <a:gd name="f29" fmla="+- f22 0 f1"/>
                <a:gd name="f30" fmla="min f24 f23"/>
                <a:gd name="f31" fmla="*/ f25 1 f19"/>
                <a:gd name="f32" fmla="*/ f26 1 f19"/>
                <a:gd name="f33" fmla="val f31"/>
                <a:gd name="f34" fmla="val f32"/>
                <a:gd name="f35" fmla="*/ f13 f30 1"/>
                <a:gd name="f36" fmla="+- f34 0 f13"/>
                <a:gd name="f37" fmla="+- f33 0 f13"/>
                <a:gd name="f38" fmla="*/ f34 f30 1"/>
                <a:gd name="f39" fmla="*/ f33 f30 1"/>
                <a:gd name="f40" fmla="*/ f36 1 2"/>
                <a:gd name="f41" fmla="*/ f37 1 2"/>
                <a:gd name="f42" fmla="*/ f37 1 12"/>
                <a:gd name="f43" fmla="*/ f36 7 1"/>
                <a:gd name="f44" fmla="*/ f37 7 1"/>
                <a:gd name="f45" fmla="*/ f36 11 1"/>
                <a:gd name="f46" fmla="+- f13 f40 0"/>
                <a:gd name="f47" fmla="+- f13 f41 0"/>
                <a:gd name="f48" fmla="*/ f43 1 12"/>
                <a:gd name="f49" fmla="*/ f44 1 12"/>
                <a:gd name="f50" fmla="*/ f45 1 12"/>
                <a:gd name="f51" fmla="*/ f42 f30 1"/>
                <a:gd name="f52" fmla="*/ f48 f30 1"/>
                <a:gd name="f53" fmla="*/ f49 f30 1"/>
                <a:gd name="f54" fmla="*/ f50 f30 1"/>
                <a:gd name="f55" fmla="*/ f47 f30 1"/>
                <a:gd name="f56" fmla="*/ f46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35" y="f35"/>
                </a:cxn>
                <a:cxn ang="f28">
                  <a:pos x="f35" y="f38"/>
                </a:cxn>
                <a:cxn ang="f28">
                  <a:pos x="f39" y="f38"/>
                </a:cxn>
                <a:cxn ang="f29">
                  <a:pos x="f55" y="f56"/>
                </a:cxn>
              </a:cxnLst>
              <a:rect l="f51" t="f52" r="f53" b="f54"/>
              <a:pathLst>
                <a:path>
                  <a:moveTo>
                    <a:pt x="f35" y="f38"/>
                  </a:moveTo>
                  <a:lnTo>
                    <a:pt x="f35" y="f35"/>
                  </a:lnTo>
                  <a:lnTo>
                    <a:pt x="f39" y="f38"/>
                  </a:lnTo>
                  <a:close/>
                </a:path>
              </a:pathLst>
            </a:custGeom>
            <a:solidFill>
              <a:srgbClr val="119EB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088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D063D-1174-43A1-BD9B-1CA1E24DF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3463"/>
            <a:ext cx="10515600" cy="12096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CCCEA4-EDB2-4E6C-91DB-79DAAD4CF0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42F36-4722-4D6C-966C-6F7CFE463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2A7712-002D-4470-8FE5-A93787B3C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E347-F4C7-4078-B66B-F63D0139EA5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D60504D-6065-49E8-9EA0-3A54F36A26DA}"/>
              </a:ext>
            </a:extLst>
          </p:cNvPr>
          <p:cNvGrpSpPr/>
          <p:nvPr userDrawn="1"/>
        </p:nvGrpSpPr>
        <p:grpSpPr>
          <a:xfrm>
            <a:off x="0" y="413464"/>
            <a:ext cx="7798059" cy="177805"/>
            <a:chOff x="0" y="256150"/>
            <a:chExt cx="7798059" cy="17780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F56DF8C-B5B2-4CAE-A38F-44CB090E2870}"/>
                </a:ext>
              </a:extLst>
            </p:cNvPr>
            <p:cNvSpPr/>
            <p:nvPr/>
          </p:nvSpPr>
          <p:spPr>
            <a:xfrm>
              <a:off x="0" y="256160"/>
              <a:ext cx="7793568" cy="177795"/>
            </a:xfrm>
            <a:prstGeom prst="rect">
              <a:avLst/>
            </a:prstGeom>
            <a:gradFill>
              <a:gsLst>
                <a:gs pos="0">
                  <a:srgbClr val="F1F8FE"/>
                </a:gs>
                <a:gs pos="100000">
                  <a:srgbClr val="CABEA0"/>
                </a:gs>
              </a:gsLst>
              <a:lin ang="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9" name="Right Triangle 27">
              <a:extLst>
                <a:ext uri="{FF2B5EF4-FFF2-40B4-BE49-F238E27FC236}">
                  <a16:creationId xmlns:a16="http://schemas.microsoft.com/office/drawing/2014/main" id="{AACAF8D3-0A1A-42C8-88F1-7590CD407C74}"/>
                </a:ext>
              </a:extLst>
            </p:cNvPr>
            <p:cNvSpPr/>
            <p:nvPr/>
          </p:nvSpPr>
          <p:spPr>
            <a:xfrm rot="16200004">
              <a:off x="7681478" y="317374"/>
              <a:ext cx="177805" cy="553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360"/>
                <a:gd name="f8" fmla="+- 0 0 -180"/>
                <a:gd name="f9" fmla="+- 0 0 -90"/>
                <a:gd name="f10" fmla="abs f3"/>
                <a:gd name="f11" fmla="abs f4"/>
                <a:gd name="f12" fmla="abs f5"/>
                <a:gd name="f13" fmla="val f6"/>
                <a:gd name="f14" fmla="*/ f7 f0 1"/>
                <a:gd name="f15" fmla="*/ f8 f0 1"/>
                <a:gd name="f16" fmla="*/ f9 f0 1"/>
                <a:gd name="f17" fmla="?: f10 f3 1"/>
                <a:gd name="f18" fmla="?: f11 f4 1"/>
                <a:gd name="f19" fmla="?: f12 f5 1"/>
                <a:gd name="f20" fmla="*/ f14 1 f2"/>
                <a:gd name="f21" fmla="*/ f15 1 f2"/>
                <a:gd name="f22" fmla="*/ f16 1 f2"/>
                <a:gd name="f23" fmla="*/ f17 1 21600"/>
                <a:gd name="f24" fmla="*/ f18 1 21600"/>
                <a:gd name="f25" fmla="*/ 21600 f17 1"/>
                <a:gd name="f26" fmla="*/ 21600 f18 1"/>
                <a:gd name="f27" fmla="+- f20 0 f1"/>
                <a:gd name="f28" fmla="+- f21 0 f1"/>
                <a:gd name="f29" fmla="+- f22 0 f1"/>
                <a:gd name="f30" fmla="min f24 f23"/>
                <a:gd name="f31" fmla="*/ f25 1 f19"/>
                <a:gd name="f32" fmla="*/ f26 1 f19"/>
                <a:gd name="f33" fmla="val f31"/>
                <a:gd name="f34" fmla="val f32"/>
                <a:gd name="f35" fmla="*/ f13 f30 1"/>
                <a:gd name="f36" fmla="+- f34 0 f13"/>
                <a:gd name="f37" fmla="+- f33 0 f13"/>
                <a:gd name="f38" fmla="*/ f34 f30 1"/>
                <a:gd name="f39" fmla="*/ f33 f30 1"/>
                <a:gd name="f40" fmla="*/ f36 1 2"/>
                <a:gd name="f41" fmla="*/ f37 1 2"/>
                <a:gd name="f42" fmla="*/ f37 1 12"/>
                <a:gd name="f43" fmla="*/ f36 7 1"/>
                <a:gd name="f44" fmla="*/ f37 7 1"/>
                <a:gd name="f45" fmla="*/ f36 11 1"/>
                <a:gd name="f46" fmla="+- f13 f40 0"/>
                <a:gd name="f47" fmla="+- f13 f41 0"/>
                <a:gd name="f48" fmla="*/ f43 1 12"/>
                <a:gd name="f49" fmla="*/ f44 1 12"/>
                <a:gd name="f50" fmla="*/ f45 1 12"/>
                <a:gd name="f51" fmla="*/ f42 f30 1"/>
                <a:gd name="f52" fmla="*/ f48 f30 1"/>
                <a:gd name="f53" fmla="*/ f49 f30 1"/>
                <a:gd name="f54" fmla="*/ f50 f30 1"/>
                <a:gd name="f55" fmla="*/ f47 f30 1"/>
                <a:gd name="f56" fmla="*/ f46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35" y="f35"/>
                </a:cxn>
                <a:cxn ang="f28">
                  <a:pos x="f35" y="f38"/>
                </a:cxn>
                <a:cxn ang="f28">
                  <a:pos x="f39" y="f38"/>
                </a:cxn>
                <a:cxn ang="f29">
                  <a:pos x="f55" y="f56"/>
                </a:cxn>
              </a:cxnLst>
              <a:rect l="f51" t="f52" r="f53" b="f54"/>
              <a:pathLst>
                <a:path>
                  <a:moveTo>
                    <a:pt x="f35" y="f38"/>
                  </a:moveTo>
                  <a:lnTo>
                    <a:pt x="f35" y="f35"/>
                  </a:lnTo>
                  <a:lnTo>
                    <a:pt x="f39" y="f38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76AA1D6-9BC5-4615-BE33-444548F50F74}"/>
              </a:ext>
            </a:extLst>
          </p:cNvPr>
          <p:cNvGrpSpPr/>
          <p:nvPr userDrawn="1"/>
        </p:nvGrpSpPr>
        <p:grpSpPr>
          <a:xfrm>
            <a:off x="4935344" y="1445340"/>
            <a:ext cx="7256656" cy="178155"/>
            <a:chOff x="4935343" y="1288023"/>
            <a:chExt cx="7256656" cy="178155"/>
          </a:xfrm>
        </p:grpSpPr>
        <p:sp>
          <p:nvSpPr>
            <p:cNvPr id="11" name="Rectangle 36">
              <a:extLst>
                <a:ext uri="{FF2B5EF4-FFF2-40B4-BE49-F238E27FC236}">
                  <a16:creationId xmlns:a16="http://schemas.microsoft.com/office/drawing/2014/main" id="{F1A56970-72E2-49EA-88C6-87D506C46D73}"/>
                </a:ext>
              </a:extLst>
            </p:cNvPr>
            <p:cNvSpPr/>
            <p:nvPr/>
          </p:nvSpPr>
          <p:spPr>
            <a:xfrm rot="10799991">
              <a:off x="4988211" y="1288023"/>
              <a:ext cx="7203788" cy="177795"/>
            </a:xfrm>
            <a:prstGeom prst="rect">
              <a:avLst/>
            </a:prstGeom>
            <a:gradFill>
              <a:gsLst>
                <a:gs pos="0">
                  <a:srgbClr val="F1F8FE"/>
                </a:gs>
                <a:gs pos="100000">
                  <a:srgbClr val="149FBE"/>
                </a:gs>
              </a:gsLst>
              <a:lin ang="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2" name="Right Triangle 37">
              <a:extLst>
                <a:ext uri="{FF2B5EF4-FFF2-40B4-BE49-F238E27FC236}">
                  <a16:creationId xmlns:a16="http://schemas.microsoft.com/office/drawing/2014/main" id="{5BF0BB14-8FAE-42EB-8375-68237725029C}"/>
                </a:ext>
              </a:extLst>
            </p:cNvPr>
            <p:cNvSpPr/>
            <p:nvPr/>
          </p:nvSpPr>
          <p:spPr>
            <a:xfrm rot="16200004">
              <a:off x="4874119" y="1349597"/>
              <a:ext cx="177805" cy="553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360"/>
                <a:gd name="f8" fmla="+- 0 0 -180"/>
                <a:gd name="f9" fmla="+- 0 0 -90"/>
                <a:gd name="f10" fmla="abs f3"/>
                <a:gd name="f11" fmla="abs f4"/>
                <a:gd name="f12" fmla="abs f5"/>
                <a:gd name="f13" fmla="val f6"/>
                <a:gd name="f14" fmla="*/ f7 f0 1"/>
                <a:gd name="f15" fmla="*/ f8 f0 1"/>
                <a:gd name="f16" fmla="*/ f9 f0 1"/>
                <a:gd name="f17" fmla="?: f10 f3 1"/>
                <a:gd name="f18" fmla="?: f11 f4 1"/>
                <a:gd name="f19" fmla="?: f12 f5 1"/>
                <a:gd name="f20" fmla="*/ f14 1 f2"/>
                <a:gd name="f21" fmla="*/ f15 1 f2"/>
                <a:gd name="f22" fmla="*/ f16 1 f2"/>
                <a:gd name="f23" fmla="*/ f17 1 21600"/>
                <a:gd name="f24" fmla="*/ f18 1 21600"/>
                <a:gd name="f25" fmla="*/ 21600 f17 1"/>
                <a:gd name="f26" fmla="*/ 21600 f18 1"/>
                <a:gd name="f27" fmla="+- f20 0 f1"/>
                <a:gd name="f28" fmla="+- f21 0 f1"/>
                <a:gd name="f29" fmla="+- f22 0 f1"/>
                <a:gd name="f30" fmla="min f24 f23"/>
                <a:gd name="f31" fmla="*/ f25 1 f19"/>
                <a:gd name="f32" fmla="*/ f26 1 f19"/>
                <a:gd name="f33" fmla="val f31"/>
                <a:gd name="f34" fmla="val f32"/>
                <a:gd name="f35" fmla="*/ f13 f30 1"/>
                <a:gd name="f36" fmla="+- f34 0 f13"/>
                <a:gd name="f37" fmla="+- f33 0 f13"/>
                <a:gd name="f38" fmla="*/ f34 f30 1"/>
                <a:gd name="f39" fmla="*/ f33 f30 1"/>
                <a:gd name="f40" fmla="*/ f36 1 2"/>
                <a:gd name="f41" fmla="*/ f37 1 2"/>
                <a:gd name="f42" fmla="*/ f37 1 12"/>
                <a:gd name="f43" fmla="*/ f36 7 1"/>
                <a:gd name="f44" fmla="*/ f37 7 1"/>
                <a:gd name="f45" fmla="*/ f36 11 1"/>
                <a:gd name="f46" fmla="+- f13 f40 0"/>
                <a:gd name="f47" fmla="+- f13 f41 0"/>
                <a:gd name="f48" fmla="*/ f43 1 12"/>
                <a:gd name="f49" fmla="*/ f44 1 12"/>
                <a:gd name="f50" fmla="*/ f45 1 12"/>
                <a:gd name="f51" fmla="*/ f42 f30 1"/>
                <a:gd name="f52" fmla="*/ f48 f30 1"/>
                <a:gd name="f53" fmla="*/ f49 f30 1"/>
                <a:gd name="f54" fmla="*/ f50 f30 1"/>
                <a:gd name="f55" fmla="*/ f47 f30 1"/>
                <a:gd name="f56" fmla="*/ f46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35" y="f35"/>
                </a:cxn>
                <a:cxn ang="f28">
                  <a:pos x="f35" y="f38"/>
                </a:cxn>
                <a:cxn ang="f28">
                  <a:pos x="f39" y="f38"/>
                </a:cxn>
                <a:cxn ang="f29">
                  <a:pos x="f55" y="f56"/>
                </a:cxn>
              </a:cxnLst>
              <a:rect l="f51" t="f52" r="f53" b="f54"/>
              <a:pathLst>
                <a:path>
                  <a:moveTo>
                    <a:pt x="f35" y="f38"/>
                  </a:moveTo>
                  <a:lnTo>
                    <a:pt x="f35" y="f35"/>
                  </a:lnTo>
                  <a:lnTo>
                    <a:pt x="f39" y="f38"/>
                  </a:lnTo>
                  <a:close/>
                </a:path>
              </a:pathLst>
            </a:custGeom>
            <a:solidFill>
              <a:srgbClr val="119EB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5396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4C42E0-5E89-493F-8BF4-5255F829EF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78240" y="365125"/>
            <a:ext cx="2536371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CEBFE6-C670-44EA-912F-E75FD88980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75680-7AAF-49C1-B7C1-8B10D715F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2B60B-11AB-4E5D-BAF9-BE4A6AED1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E347-F4C7-4078-B66B-F63D0139EA5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AF48F49-92ED-4B50-879A-25E1F303DE56}"/>
              </a:ext>
            </a:extLst>
          </p:cNvPr>
          <p:cNvGrpSpPr/>
          <p:nvPr userDrawn="1"/>
        </p:nvGrpSpPr>
        <p:grpSpPr>
          <a:xfrm rot="5400000">
            <a:off x="9394193" y="2196462"/>
            <a:ext cx="3840480" cy="177805"/>
            <a:chOff x="0" y="256150"/>
            <a:chExt cx="7798059" cy="17780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A766D41-0DE6-4DD8-9B96-0B5A03F1AFDC}"/>
                </a:ext>
              </a:extLst>
            </p:cNvPr>
            <p:cNvSpPr/>
            <p:nvPr/>
          </p:nvSpPr>
          <p:spPr>
            <a:xfrm>
              <a:off x="0" y="256160"/>
              <a:ext cx="7793568" cy="177795"/>
            </a:xfrm>
            <a:prstGeom prst="rect">
              <a:avLst/>
            </a:prstGeom>
            <a:gradFill>
              <a:gsLst>
                <a:gs pos="0">
                  <a:srgbClr val="F1F8FE"/>
                </a:gs>
                <a:gs pos="100000">
                  <a:srgbClr val="CABEA0"/>
                </a:gs>
              </a:gsLst>
              <a:lin ang="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9" name="Right Triangle 27">
              <a:extLst>
                <a:ext uri="{FF2B5EF4-FFF2-40B4-BE49-F238E27FC236}">
                  <a16:creationId xmlns:a16="http://schemas.microsoft.com/office/drawing/2014/main" id="{B36D5960-C778-4D56-B392-FFAA14FFCA95}"/>
                </a:ext>
              </a:extLst>
            </p:cNvPr>
            <p:cNvSpPr/>
            <p:nvPr/>
          </p:nvSpPr>
          <p:spPr>
            <a:xfrm rot="16200004">
              <a:off x="7681478" y="317374"/>
              <a:ext cx="177805" cy="553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360"/>
                <a:gd name="f8" fmla="+- 0 0 -180"/>
                <a:gd name="f9" fmla="+- 0 0 -90"/>
                <a:gd name="f10" fmla="abs f3"/>
                <a:gd name="f11" fmla="abs f4"/>
                <a:gd name="f12" fmla="abs f5"/>
                <a:gd name="f13" fmla="val f6"/>
                <a:gd name="f14" fmla="*/ f7 f0 1"/>
                <a:gd name="f15" fmla="*/ f8 f0 1"/>
                <a:gd name="f16" fmla="*/ f9 f0 1"/>
                <a:gd name="f17" fmla="?: f10 f3 1"/>
                <a:gd name="f18" fmla="?: f11 f4 1"/>
                <a:gd name="f19" fmla="?: f12 f5 1"/>
                <a:gd name="f20" fmla="*/ f14 1 f2"/>
                <a:gd name="f21" fmla="*/ f15 1 f2"/>
                <a:gd name="f22" fmla="*/ f16 1 f2"/>
                <a:gd name="f23" fmla="*/ f17 1 21600"/>
                <a:gd name="f24" fmla="*/ f18 1 21600"/>
                <a:gd name="f25" fmla="*/ 21600 f17 1"/>
                <a:gd name="f26" fmla="*/ 21600 f18 1"/>
                <a:gd name="f27" fmla="+- f20 0 f1"/>
                <a:gd name="f28" fmla="+- f21 0 f1"/>
                <a:gd name="f29" fmla="+- f22 0 f1"/>
                <a:gd name="f30" fmla="min f24 f23"/>
                <a:gd name="f31" fmla="*/ f25 1 f19"/>
                <a:gd name="f32" fmla="*/ f26 1 f19"/>
                <a:gd name="f33" fmla="val f31"/>
                <a:gd name="f34" fmla="val f32"/>
                <a:gd name="f35" fmla="*/ f13 f30 1"/>
                <a:gd name="f36" fmla="+- f34 0 f13"/>
                <a:gd name="f37" fmla="+- f33 0 f13"/>
                <a:gd name="f38" fmla="*/ f34 f30 1"/>
                <a:gd name="f39" fmla="*/ f33 f30 1"/>
                <a:gd name="f40" fmla="*/ f36 1 2"/>
                <a:gd name="f41" fmla="*/ f37 1 2"/>
                <a:gd name="f42" fmla="*/ f37 1 12"/>
                <a:gd name="f43" fmla="*/ f36 7 1"/>
                <a:gd name="f44" fmla="*/ f37 7 1"/>
                <a:gd name="f45" fmla="*/ f36 11 1"/>
                <a:gd name="f46" fmla="+- f13 f40 0"/>
                <a:gd name="f47" fmla="+- f13 f41 0"/>
                <a:gd name="f48" fmla="*/ f43 1 12"/>
                <a:gd name="f49" fmla="*/ f44 1 12"/>
                <a:gd name="f50" fmla="*/ f45 1 12"/>
                <a:gd name="f51" fmla="*/ f42 f30 1"/>
                <a:gd name="f52" fmla="*/ f48 f30 1"/>
                <a:gd name="f53" fmla="*/ f49 f30 1"/>
                <a:gd name="f54" fmla="*/ f50 f30 1"/>
                <a:gd name="f55" fmla="*/ f47 f30 1"/>
                <a:gd name="f56" fmla="*/ f46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35" y="f35"/>
                </a:cxn>
                <a:cxn ang="f28">
                  <a:pos x="f35" y="f38"/>
                </a:cxn>
                <a:cxn ang="f28">
                  <a:pos x="f39" y="f38"/>
                </a:cxn>
                <a:cxn ang="f29">
                  <a:pos x="f55" y="f56"/>
                </a:cxn>
              </a:cxnLst>
              <a:rect l="f51" t="f52" r="f53" b="f54"/>
              <a:pathLst>
                <a:path>
                  <a:moveTo>
                    <a:pt x="f35" y="f38"/>
                  </a:moveTo>
                  <a:lnTo>
                    <a:pt x="f35" y="f35"/>
                  </a:lnTo>
                  <a:lnTo>
                    <a:pt x="f39" y="f38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8F2CBA6-1E82-43E6-9E87-DABA60EAE6F0}"/>
              </a:ext>
            </a:extLst>
          </p:cNvPr>
          <p:cNvGrpSpPr/>
          <p:nvPr userDrawn="1"/>
        </p:nvGrpSpPr>
        <p:grpSpPr>
          <a:xfrm rot="5400000">
            <a:off x="6873415" y="4181599"/>
            <a:ext cx="3840480" cy="178155"/>
            <a:chOff x="4935343" y="1288023"/>
            <a:chExt cx="7256656" cy="178155"/>
          </a:xfrm>
        </p:grpSpPr>
        <p:sp>
          <p:nvSpPr>
            <p:cNvPr id="11" name="Rectangle 36">
              <a:extLst>
                <a:ext uri="{FF2B5EF4-FFF2-40B4-BE49-F238E27FC236}">
                  <a16:creationId xmlns:a16="http://schemas.microsoft.com/office/drawing/2014/main" id="{63692EF4-5E91-4CF2-B0A4-51890F610DEE}"/>
                </a:ext>
              </a:extLst>
            </p:cNvPr>
            <p:cNvSpPr/>
            <p:nvPr/>
          </p:nvSpPr>
          <p:spPr>
            <a:xfrm rot="10799991">
              <a:off x="4988211" y="1288023"/>
              <a:ext cx="7203788" cy="177795"/>
            </a:xfrm>
            <a:prstGeom prst="rect">
              <a:avLst/>
            </a:prstGeom>
            <a:gradFill>
              <a:gsLst>
                <a:gs pos="0">
                  <a:srgbClr val="F1F8FE"/>
                </a:gs>
                <a:gs pos="100000">
                  <a:srgbClr val="149FBE"/>
                </a:gs>
              </a:gsLst>
              <a:lin ang="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2" name="Right Triangle 37">
              <a:extLst>
                <a:ext uri="{FF2B5EF4-FFF2-40B4-BE49-F238E27FC236}">
                  <a16:creationId xmlns:a16="http://schemas.microsoft.com/office/drawing/2014/main" id="{98007BD7-523C-49FA-8AD4-2119AF2A4D66}"/>
                </a:ext>
              </a:extLst>
            </p:cNvPr>
            <p:cNvSpPr/>
            <p:nvPr/>
          </p:nvSpPr>
          <p:spPr>
            <a:xfrm rot="16200004">
              <a:off x="4874119" y="1349597"/>
              <a:ext cx="177805" cy="553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360"/>
                <a:gd name="f8" fmla="+- 0 0 -180"/>
                <a:gd name="f9" fmla="+- 0 0 -90"/>
                <a:gd name="f10" fmla="abs f3"/>
                <a:gd name="f11" fmla="abs f4"/>
                <a:gd name="f12" fmla="abs f5"/>
                <a:gd name="f13" fmla="val f6"/>
                <a:gd name="f14" fmla="*/ f7 f0 1"/>
                <a:gd name="f15" fmla="*/ f8 f0 1"/>
                <a:gd name="f16" fmla="*/ f9 f0 1"/>
                <a:gd name="f17" fmla="?: f10 f3 1"/>
                <a:gd name="f18" fmla="?: f11 f4 1"/>
                <a:gd name="f19" fmla="?: f12 f5 1"/>
                <a:gd name="f20" fmla="*/ f14 1 f2"/>
                <a:gd name="f21" fmla="*/ f15 1 f2"/>
                <a:gd name="f22" fmla="*/ f16 1 f2"/>
                <a:gd name="f23" fmla="*/ f17 1 21600"/>
                <a:gd name="f24" fmla="*/ f18 1 21600"/>
                <a:gd name="f25" fmla="*/ 21600 f17 1"/>
                <a:gd name="f26" fmla="*/ 21600 f18 1"/>
                <a:gd name="f27" fmla="+- f20 0 f1"/>
                <a:gd name="f28" fmla="+- f21 0 f1"/>
                <a:gd name="f29" fmla="+- f22 0 f1"/>
                <a:gd name="f30" fmla="min f24 f23"/>
                <a:gd name="f31" fmla="*/ f25 1 f19"/>
                <a:gd name="f32" fmla="*/ f26 1 f19"/>
                <a:gd name="f33" fmla="val f31"/>
                <a:gd name="f34" fmla="val f32"/>
                <a:gd name="f35" fmla="*/ f13 f30 1"/>
                <a:gd name="f36" fmla="+- f34 0 f13"/>
                <a:gd name="f37" fmla="+- f33 0 f13"/>
                <a:gd name="f38" fmla="*/ f34 f30 1"/>
                <a:gd name="f39" fmla="*/ f33 f30 1"/>
                <a:gd name="f40" fmla="*/ f36 1 2"/>
                <a:gd name="f41" fmla="*/ f37 1 2"/>
                <a:gd name="f42" fmla="*/ f37 1 12"/>
                <a:gd name="f43" fmla="*/ f36 7 1"/>
                <a:gd name="f44" fmla="*/ f37 7 1"/>
                <a:gd name="f45" fmla="*/ f36 11 1"/>
                <a:gd name="f46" fmla="+- f13 f40 0"/>
                <a:gd name="f47" fmla="+- f13 f41 0"/>
                <a:gd name="f48" fmla="*/ f43 1 12"/>
                <a:gd name="f49" fmla="*/ f44 1 12"/>
                <a:gd name="f50" fmla="*/ f45 1 12"/>
                <a:gd name="f51" fmla="*/ f42 f30 1"/>
                <a:gd name="f52" fmla="*/ f48 f30 1"/>
                <a:gd name="f53" fmla="*/ f49 f30 1"/>
                <a:gd name="f54" fmla="*/ f50 f30 1"/>
                <a:gd name="f55" fmla="*/ f47 f30 1"/>
                <a:gd name="f56" fmla="*/ f46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35" y="f35"/>
                </a:cxn>
                <a:cxn ang="f28">
                  <a:pos x="f35" y="f38"/>
                </a:cxn>
                <a:cxn ang="f28">
                  <a:pos x="f39" y="f38"/>
                </a:cxn>
                <a:cxn ang="f29">
                  <a:pos x="f55" y="f56"/>
                </a:cxn>
              </a:cxnLst>
              <a:rect l="f51" t="f52" r="f53" b="f54"/>
              <a:pathLst>
                <a:path>
                  <a:moveTo>
                    <a:pt x="f35" y="f38"/>
                  </a:moveTo>
                  <a:lnTo>
                    <a:pt x="f35" y="f35"/>
                  </a:lnTo>
                  <a:lnTo>
                    <a:pt x="f39" y="f38"/>
                  </a:lnTo>
                  <a:close/>
                </a:path>
              </a:pathLst>
            </a:custGeom>
            <a:solidFill>
              <a:srgbClr val="119EB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6400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442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FF4A8-C1A9-42C2-9403-AD14E0625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3967"/>
            <a:ext cx="10515600" cy="12096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66097-6294-4168-A203-397DB25B9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rgbClr val="149FBE"/>
              </a:buClr>
              <a:buFont typeface="Wingdings 3" panose="05040102010807070707" pitchFamily="18" charset="2"/>
              <a:buChar char=""/>
              <a:defRPr lang="en-US" sz="2400" kern="1200" dirty="0" smtClean="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1pPr>
            <a:lvl2pPr marL="800100" indent="-342900">
              <a:buClr>
                <a:srgbClr val="149FBE"/>
              </a:buClr>
              <a:buSzPct val="97000"/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192BE-8B52-46F4-93F5-581F9BE68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fld id="{D92EE347-F4C7-4078-B66B-F63D0139EA5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BED93A7-E1F4-4195-B255-44D8A77F4730}"/>
              </a:ext>
            </a:extLst>
          </p:cNvPr>
          <p:cNvGrpSpPr/>
          <p:nvPr userDrawn="1"/>
        </p:nvGrpSpPr>
        <p:grpSpPr>
          <a:xfrm>
            <a:off x="0" y="383967"/>
            <a:ext cx="7798059" cy="177805"/>
            <a:chOff x="0" y="256150"/>
            <a:chExt cx="7798059" cy="17780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4AE588C-86C9-416B-B30F-AD0CEDE052F4}"/>
                </a:ext>
              </a:extLst>
            </p:cNvPr>
            <p:cNvSpPr/>
            <p:nvPr/>
          </p:nvSpPr>
          <p:spPr>
            <a:xfrm>
              <a:off x="0" y="256160"/>
              <a:ext cx="7793568" cy="177795"/>
            </a:xfrm>
            <a:prstGeom prst="rect">
              <a:avLst/>
            </a:prstGeom>
            <a:gradFill>
              <a:gsLst>
                <a:gs pos="0">
                  <a:srgbClr val="F1F8FE"/>
                </a:gs>
                <a:gs pos="100000">
                  <a:srgbClr val="CABEA0"/>
                </a:gs>
              </a:gsLst>
              <a:lin ang="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1" name="Right Triangle 27">
              <a:extLst>
                <a:ext uri="{FF2B5EF4-FFF2-40B4-BE49-F238E27FC236}">
                  <a16:creationId xmlns:a16="http://schemas.microsoft.com/office/drawing/2014/main" id="{616DADB8-EB9E-40D5-A036-AA3015158FF9}"/>
                </a:ext>
              </a:extLst>
            </p:cNvPr>
            <p:cNvSpPr/>
            <p:nvPr/>
          </p:nvSpPr>
          <p:spPr>
            <a:xfrm rot="16200004">
              <a:off x="7681478" y="317374"/>
              <a:ext cx="177805" cy="553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360"/>
                <a:gd name="f8" fmla="+- 0 0 -180"/>
                <a:gd name="f9" fmla="+- 0 0 -90"/>
                <a:gd name="f10" fmla="abs f3"/>
                <a:gd name="f11" fmla="abs f4"/>
                <a:gd name="f12" fmla="abs f5"/>
                <a:gd name="f13" fmla="val f6"/>
                <a:gd name="f14" fmla="*/ f7 f0 1"/>
                <a:gd name="f15" fmla="*/ f8 f0 1"/>
                <a:gd name="f16" fmla="*/ f9 f0 1"/>
                <a:gd name="f17" fmla="?: f10 f3 1"/>
                <a:gd name="f18" fmla="?: f11 f4 1"/>
                <a:gd name="f19" fmla="?: f12 f5 1"/>
                <a:gd name="f20" fmla="*/ f14 1 f2"/>
                <a:gd name="f21" fmla="*/ f15 1 f2"/>
                <a:gd name="f22" fmla="*/ f16 1 f2"/>
                <a:gd name="f23" fmla="*/ f17 1 21600"/>
                <a:gd name="f24" fmla="*/ f18 1 21600"/>
                <a:gd name="f25" fmla="*/ 21600 f17 1"/>
                <a:gd name="f26" fmla="*/ 21600 f18 1"/>
                <a:gd name="f27" fmla="+- f20 0 f1"/>
                <a:gd name="f28" fmla="+- f21 0 f1"/>
                <a:gd name="f29" fmla="+- f22 0 f1"/>
                <a:gd name="f30" fmla="min f24 f23"/>
                <a:gd name="f31" fmla="*/ f25 1 f19"/>
                <a:gd name="f32" fmla="*/ f26 1 f19"/>
                <a:gd name="f33" fmla="val f31"/>
                <a:gd name="f34" fmla="val f32"/>
                <a:gd name="f35" fmla="*/ f13 f30 1"/>
                <a:gd name="f36" fmla="+- f34 0 f13"/>
                <a:gd name="f37" fmla="+- f33 0 f13"/>
                <a:gd name="f38" fmla="*/ f34 f30 1"/>
                <a:gd name="f39" fmla="*/ f33 f30 1"/>
                <a:gd name="f40" fmla="*/ f36 1 2"/>
                <a:gd name="f41" fmla="*/ f37 1 2"/>
                <a:gd name="f42" fmla="*/ f37 1 12"/>
                <a:gd name="f43" fmla="*/ f36 7 1"/>
                <a:gd name="f44" fmla="*/ f37 7 1"/>
                <a:gd name="f45" fmla="*/ f36 11 1"/>
                <a:gd name="f46" fmla="+- f13 f40 0"/>
                <a:gd name="f47" fmla="+- f13 f41 0"/>
                <a:gd name="f48" fmla="*/ f43 1 12"/>
                <a:gd name="f49" fmla="*/ f44 1 12"/>
                <a:gd name="f50" fmla="*/ f45 1 12"/>
                <a:gd name="f51" fmla="*/ f42 f30 1"/>
                <a:gd name="f52" fmla="*/ f48 f30 1"/>
                <a:gd name="f53" fmla="*/ f49 f30 1"/>
                <a:gd name="f54" fmla="*/ f50 f30 1"/>
                <a:gd name="f55" fmla="*/ f47 f30 1"/>
                <a:gd name="f56" fmla="*/ f46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35" y="f35"/>
                </a:cxn>
                <a:cxn ang="f28">
                  <a:pos x="f35" y="f38"/>
                </a:cxn>
                <a:cxn ang="f28">
                  <a:pos x="f39" y="f38"/>
                </a:cxn>
                <a:cxn ang="f29">
                  <a:pos x="f55" y="f56"/>
                </a:cxn>
              </a:cxnLst>
              <a:rect l="f51" t="f52" r="f53" b="f54"/>
              <a:pathLst>
                <a:path>
                  <a:moveTo>
                    <a:pt x="f35" y="f38"/>
                  </a:moveTo>
                  <a:lnTo>
                    <a:pt x="f35" y="f35"/>
                  </a:lnTo>
                  <a:lnTo>
                    <a:pt x="f39" y="f38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4EFAC2D-A9E6-4186-9B19-1B88221366EF}"/>
              </a:ext>
            </a:extLst>
          </p:cNvPr>
          <p:cNvGrpSpPr/>
          <p:nvPr userDrawn="1"/>
        </p:nvGrpSpPr>
        <p:grpSpPr>
          <a:xfrm>
            <a:off x="4935344" y="1415843"/>
            <a:ext cx="7256656" cy="178155"/>
            <a:chOff x="4935343" y="1288023"/>
            <a:chExt cx="7256656" cy="178155"/>
          </a:xfrm>
        </p:grpSpPr>
        <p:sp>
          <p:nvSpPr>
            <p:cNvPr id="13" name="Rectangle 36">
              <a:extLst>
                <a:ext uri="{FF2B5EF4-FFF2-40B4-BE49-F238E27FC236}">
                  <a16:creationId xmlns:a16="http://schemas.microsoft.com/office/drawing/2014/main" id="{6F0BE9D0-D710-4DE0-8042-485C39C6339C}"/>
                </a:ext>
              </a:extLst>
            </p:cNvPr>
            <p:cNvSpPr/>
            <p:nvPr/>
          </p:nvSpPr>
          <p:spPr>
            <a:xfrm rot="10799991">
              <a:off x="4988211" y="1288023"/>
              <a:ext cx="7203788" cy="177795"/>
            </a:xfrm>
            <a:prstGeom prst="rect">
              <a:avLst/>
            </a:prstGeom>
            <a:gradFill>
              <a:gsLst>
                <a:gs pos="0">
                  <a:srgbClr val="F1F8FE"/>
                </a:gs>
                <a:gs pos="100000">
                  <a:srgbClr val="149FBE"/>
                </a:gs>
              </a:gsLst>
              <a:lin ang="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4" name="Right Triangle 37">
              <a:extLst>
                <a:ext uri="{FF2B5EF4-FFF2-40B4-BE49-F238E27FC236}">
                  <a16:creationId xmlns:a16="http://schemas.microsoft.com/office/drawing/2014/main" id="{2DCF63B7-CC8A-40E9-90C7-2097613AA422}"/>
                </a:ext>
              </a:extLst>
            </p:cNvPr>
            <p:cNvSpPr/>
            <p:nvPr/>
          </p:nvSpPr>
          <p:spPr>
            <a:xfrm rot="16200004">
              <a:off x="4874119" y="1349597"/>
              <a:ext cx="177805" cy="553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360"/>
                <a:gd name="f8" fmla="+- 0 0 -180"/>
                <a:gd name="f9" fmla="+- 0 0 -90"/>
                <a:gd name="f10" fmla="abs f3"/>
                <a:gd name="f11" fmla="abs f4"/>
                <a:gd name="f12" fmla="abs f5"/>
                <a:gd name="f13" fmla="val f6"/>
                <a:gd name="f14" fmla="*/ f7 f0 1"/>
                <a:gd name="f15" fmla="*/ f8 f0 1"/>
                <a:gd name="f16" fmla="*/ f9 f0 1"/>
                <a:gd name="f17" fmla="?: f10 f3 1"/>
                <a:gd name="f18" fmla="?: f11 f4 1"/>
                <a:gd name="f19" fmla="?: f12 f5 1"/>
                <a:gd name="f20" fmla="*/ f14 1 f2"/>
                <a:gd name="f21" fmla="*/ f15 1 f2"/>
                <a:gd name="f22" fmla="*/ f16 1 f2"/>
                <a:gd name="f23" fmla="*/ f17 1 21600"/>
                <a:gd name="f24" fmla="*/ f18 1 21600"/>
                <a:gd name="f25" fmla="*/ 21600 f17 1"/>
                <a:gd name="f26" fmla="*/ 21600 f18 1"/>
                <a:gd name="f27" fmla="+- f20 0 f1"/>
                <a:gd name="f28" fmla="+- f21 0 f1"/>
                <a:gd name="f29" fmla="+- f22 0 f1"/>
                <a:gd name="f30" fmla="min f24 f23"/>
                <a:gd name="f31" fmla="*/ f25 1 f19"/>
                <a:gd name="f32" fmla="*/ f26 1 f19"/>
                <a:gd name="f33" fmla="val f31"/>
                <a:gd name="f34" fmla="val f32"/>
                <a:gd name="f35" fmla="*/ f13 f30 1"/>
                <a:gd name="f36" fmla="+- f34 0 f13"/>
                <a:gd name="f37" fmla="+- f33 0 f13"/>
                <a:gd name="f38" fmla="*/ f34 f30 1"/>
                <a:gd name="f39" fmla="*/ f33 f30 1"/>
                <a:gd name="f40" fmla="*/ f36 1 2"/>
                <a:gd name="f41" fmla="*/ f37 1 2"/>
                <a:gd name="f42" fmla="*/ f37 1 12"/>
                <a:gd name="f43" fmla="*/ f36 7 1"/>
                <a:gd name="f44" fmla="*/ f37 7 1"/>
                <a:gd name="f45" fmla="*/ f36 11 1"/>
                <a:gd name="f46" fmla="+- f13 f40 0"/>
                <a:gd name="f47" fmla="+- f13 f41 0"/>
                <a:gd name="f48" fmla="*/ f43 1 12"/>
                <a:gd name="f49" fmla="*/ f44 1 12"/>
                <a:gd name="f50" fmla="*/ f45 1 12"/>
                <a:gd name="f51" fmla="*/ f42 f30 1"/>
                <a:gd name="f52" fmla="*/ f48 f30 1"/>
                <a:gd name="f53" fmla="*/ f49 f30 1"/>
                <a:gd name="f54" fmla="*/ f50 f30 1"/>
                <a:gd name="f55" fmla="*/ f47 f30 1"/>
                <a:gd name="f56" fmla="*/ f46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35" y="f35"/>
                </a:cxn>
                <a:cxn ang="f28">
                  <a:pos x="f35" y="f38"/>
                </a:cxn>
                <a:cxn ang="f28">
                  <a:pos x="f39" y="f38"/>
                </a:cxn>
                <a:cxn ang="f29">
                  <a:pos x="f55" y="f56"/>
                </a:cxn>
              </a:cxnLst>
              <a:rect l="f51" t="f52" r="f53" b="f54"/>
              <a:pathLst>
                <a:path>
                  <a:moveTo>
                    <a:pt x="f35" y="f38"/>
                  </a:moveTo>
                  <a:lnTo>
                    <a:pt x="f35" y="f35"/>
                  </a:lnTo>
                  <a:lnTo>
                    <a:pt x="f39" y="f38"/>
                  </a:lnTo>
                  <a:close/>
                </a:path>
              </a:pathLst>
            </a:custGeom>
            <a:solidFill>
              <a:srgbClr val="119EB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pic>
        <p:nvPicPr>
          <p:cNvPr id="15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28C7C365-D7E9-4919-B54C-F80BF54C8D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231" y="6030320"/>
            <a:ext cx="1946451" cy="652060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25B9262-23E3-4FD8-8DA5-B01689BD400D}"/>
              </a:ext>
            </a:extLst>
          </p:cNvPr>
          <p:cNvGrpSpPr/>
          <p:nvPr userDrawn="1"/>
        </p:nvGrpSpPr>
        <p:grpSpPr>
          <a:xfrm>
            <a:off x="0" y="413464"/>
            <a:ext cx="7798059" cy="177805"/>
            <a:chOff x="0" y="256150"/>
            <a:chExt cx="7798059" cy="17780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B3FF3A9-EB51-4DE1-9255-4ADBA1C83DFB}"/>
                </a:ext>
              </a:extLst>
            </p:cNvPr>
            <p:cNvSpPr/>
            <p:nvPr/>
          </p:nvSpPr>
          <p:spPr>
            <a:xfrm>
              <a:off x="0" y="256160"/>
              <a:ext cx="7793568" cy="177795"/>
            </a:xfrm>
            <a:prstGeom prst="rect">
              <a:avLst/>
            </a:prstGeom>
            <a:gradFill>
              <a:gsLst>
                <a:gs pos="0">
                  <a:srgbClr val="F1F8FE"/>
                </a:gs>
                <a:gs pos="100000">
                  <a:srgbClr val="CABEA0"/>
                </a:gs>
              </a:gsLst>
              <a:lin ang="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8" name="Right Triangle 27">
              <a:extLst>
                <a:ext uri="{FF2B5EF4-FFF2-40B4-BE49-F238E27FC236}">
                  <a16:creationId xmlns:a16="http://schemas.microsoft.com/office/drawing/2014/main" id="{74D48CA5-C841-4A17-A169-1EE30B4F53AC}"/>
                </a:ext>
              </a:extLst>
            </p:cNvPr>
            <p:cNvSpPr/>
            <p:nvPr/>
          </p:nvSpPr>
          <p:spPr>
            <a:xfrm rot="16200004">
              <a:off x="7681478" y="317374"/>
              <a:ext cx="177805" cy="553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360"/>
                <a:gd name="f8" fmla="+- 0 0 -180"/>
                <a:gd name="f9" fmla="+- 0 0 -90"/>
                <a:gd name="f10" fmla="abs f3"/>
                <a:gd name="f11" fmla="abs f4"/>
                <a:gd name="f12" fmla="abs f5"/>
                <a:gd name="f13" fmla="val f6"/>
                <a:gd name="f14" fmla="*/ f7 f0 1"/>
                <a:gd name="f15" fmla="*/ f8 f0 1"/>
                <a:gd name="f16" fmla="*/ f9 f0 1"/>
                <a:gd name="f17" fmla="?: f10 f3 1"/>
                <a:gd name="f18" fmla="?: f11 f4 1"/>
                <a:gd name="f19" fmla="?: f12 f5 1"/>
                <a:gd name="f20" fmla="*/ f14 1 f2"/>
                <a:gd name="f21" fmla="*/ f15 1 f2"/>
                <a:gd name="f22" fmla="*/ f16 1 f2"/>
                <a:gd name="f23" fmla="*/ f17 1 21600"/>
                <a:gd name="f24" fmla="*/ f18 1 21600"/>
                <a:gd name="f25" fmla="*/ 21600 f17 1"/>
                <a:gd name="f26" fmla="*/ 21600 f18 1"/>
                <a:gd name="f27" fmla="+- f20 0 f1"/>
                <a:gd name="f28" fmla="+- f21 0 f1"/>
                <a:gd name="f29" fmla="+- f22 0 f1"/>
                <a:gd name="f30" fmla="min f24 f23"/>
                <a:gd name="f31" fmla="*/ f25 1 f19"/>
                <a:gd name="f32" fmla="*/ f26 1 f19"/>
                <a:gd name="f33" fmla="val f31"/>
                <a:gd name="f34" fmla="val f32"/>
                <a:gd name="f35" fmla="*/ f13 f30 1"/>
                <a:gd name="f36" fmla="+- f34 0 f13"/>
                <a:gd name="f37" fmla="+- f33 0 f13"/>
                <a:gd name="f38" fmla="*/ f34 f30 1"/>
                <a:gd name="f39" fmla="*/ f33 f30 1"/>
                <a:gd name="f40" fmla="*/ f36 1 2"/>
                <a:gd name="f41" fmla="*/ f37 1 2"/>
                <a:gd name="f42" fmla="*/ f37 1 12"/>
                <a:gd name="f43" fmla="*/ f36 7 1"/>
                <a:gd name="f44" fmla="*/ f37 7 1"/>
                <a:gd name="f45" fmla="*/ f36 11 1"/>
                <a:gd name="f46" fmla="+- f13 f40 0"/>
                <a:gd name="f47" fmla="+- f13 f41 0"/>
                <a:gd name="f48" fmla="*/ f43 1 12"/>
                <a:gd name="f49" fmla="*/ f44 1 12"/>
                <a:gd name="f50" fmla="*/ f45 1 12"/>
                <a:gd name="f51" fmla="*/ f42 f30 1"/>
                <a:gd name="f52" fmla="*/ f48 f30 1"/>
                <a:gd name="f53" fmla="*/ f49 f30 1"/>
                <a:gd name="f54" fmla="*/ f50 f30 1"/>
                <a:gd name="f55" fmla="*/ f47 f30 1"/>
                <a:gd name="f56" fmla="*/ f46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35" y="f35"/>
                </a:cxn>
                <a:cxn ang="f28">
                  <a:pos x="f35" y="f38"/>
                </a:cxn>
                <a:cxn ang="f28">
                  <a:pos x="f39" y="f38"/>
                </a:cxn>
                <a:cxn ang="f29">
                  <a:pos x="f55" y="f56"/>
                </a:cxn>
              </a:cxnLst>
              <a:rect l="f51" t="f52" r="f53" b="f54"/>
              <a:pathLst>
                <a:path>
                  <a:moveTo>
                    <a:pt x="f35" y="f38"/>
                  </a:moveTo>
                  <a:lnTo>
                    <a:pt x="f35" y="f35"/>
                  </a:lnTo>
                  <a:lnTo>
                    <a:pt x="f39" y="f38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137AD55-0994-4243-98A9-528FE8ACD403}"/>
              </a:ext>
            </a:extLst>
          </p:cNvPr>
          <p:cNvGrpSpPr/>
          <p:nvPr userDrawn="1"/>
        </p:nvGrpSpPr>
        <p:grpSpPr>
          <a:xfrm>
            <a:off x="4935344" y="1445340"/>
            <a:ext cx="7256656" cy="178155"/>
            <a:chOff x="4935343" y="1288023"/>
            <a:chExt cx="7256656" cy="178155"/>
          </a:xfrm>
        </p:grpSpPr>
        <p:sp>
          <p:nvSpPr>
            <p:cNvPr id="20" name="Rectangle 36">
              <a:extLst>
                <a:ext uri="{FF2B5EF4-FFF2-40B4-BE49-F238E27FC236}">
                  <a16:creationId xmlns:a16="http://schemas.microsoft.com/office/drawing/2014/main" id="{84175564-66B5-4541-9510-CD02E3A65AAB}"/>
                </a:ext>
              </a:extLst>
            </p:cNvPr>
            <p:cNvSpPr/>
            <p:nvPr/>
          </p:nvSpPr>
          <p:spPr>
            <a:xfrm rot="10799991">
              <a:off x="4988211" y="1288023"/>
              <a:ext cx="7203788" cy="177795"/>
            </a:xfrm>
            <a:prstGeom prst="rect">
              <a:avLst/>
            </a:prstGeom>
            <a:gradFill>
              <a:gsLst>
                <a:gs pos="0">
                  <a:srgbClr val="F1F8FE"/>
                </a:gs>
                <a:gs pos="100000">
                  <a:srgbClr val="149FBE"/>
                </a:gs>
              </a:gsLst>
              <a:lin ang="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21" name="Right Triangle 37">
              <a:extLst>
                <a:ext uri="{FF2B5EF4-FFF2-40B4-BE49-F238E27FC236}">
                  <a16:creationId xmlns:a16="http://schemas.microsoft.com/office/drawing/2014/main" id="{7B1133CA-8130-4F2E-8846-B47F1395318C}"/>
                </a:ext>
              </a:extLst>
            </p:cNvPr>
            <p:cNvSpPr/>
            <p:nvPr/>
          </p:nvSpPr>
          <p:spPr>
            <a:xfrm rot="16200004">
              <a:off x="4874119" y="1349597"/>
              <a:ext cx="177805" cy="553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360"/>
                <a:gd name="f8" fmla="+- 0 0 -180"/>
                <a:gd name="f9" fmla="+- 0 0 -90"/>
                <a:gd name="f10" fmla="abs f3"/>
                <a:gd name="f11" fmla="abs f4"/>
                <a:gd name="f12" fmla="abs f5"/>
                <a:gd name="f13" fmla="val f6"/>
                <a:gd name="f14" fmla="*/ f7 f0 1"/>
                <a:gd name="f15" fmla="*/ f8 f0 1"/>
                <a:gd name="f16" fmla="*/ f9 f0 1"/>
                <a:gd name="f17" fmla="?: f10 f3 1"/>
                <a:gd name="f18" fmla="?: f11 f4 1"/>
                <a:gd name="f19" fmla="?: f12 f5 1"/>
                <a:gd name="f20" fmla="*/ f14 1 f2"/>
                <a:gd name="f21" fmla="*/ f15 1 f2"/>
                <a:gd name="f22" fmla="*/ f16 1 f2"/>
                <a:gd name="f23" fmla="*/ f17 1 21600"/>
                <a:gd name="f24" fmla="*/ f18 1 21600"/>
                <a:gd name="f25" fmla="*/ 21600 f17 1"/>
                <a:gd name="f26" fmla="*/ 21600 f18 1"/>
                <a:gd name="f27" fmla="+- f20 0 f1"/>
                <a:gd name="f28" fmla="+- f21 0 f1"/>
                <a:gd name="f29" fmla="+- f22 0 f1"/>
                <a:gd name="f30" fmla="min f24 f23"/>
                <a:gd name="f31" fmla="*/ f25 1 f19"/>
                <a:gd name="f32" fmla="*/ f26 1 f19"/>
                <a:gd name="f33" fmla="val f31"/>
                <a:gd name="f34" fmla="val f32"/>
                <a:gd name="f35" fmla="*/ f13 f30 1"/>
                <a:gd name="f36" fmla="+- f34 0 f13"/>
                <a:gd name="f37" fmla="+- f33 0 f13"/>
                <a:gd name="f38" fmla="*/ f34 f30 1"/>
                <a:gd name="f39" fmla="*/ f33 f30 1"/>
                <a:gd name="f40" fmla="*/ f36 1 2"/>
                <a:gd name="f41" fmla="*/ f37 1 2"/>
                <a:gd name="f42" fmla="*/ f37 1 12"/>
                <a:gd name="f43" fmla="*/ f36 7 1"/>
                <a:gd name="f44" fmla="*/ f37 7 1"/>
                <a:gd name="f45" fmla="*/ f36 11 1"/>
                <a:gd name="f46" fmla="+- f13 f40 0"/>
                <a:gd name="f47" fmla="+- f13 f41 0"/>
                <a:gd name="f48" fmla="*/ f43 1 12"/>
                <a:gd name="f49" fmla="*/ f44 1 12"/>
                <a:gd name="f50" fmla="*/ f45 1 12"/>
                <a:gd name="f51" fmla="*/ f42 f30 1"/>
                <a:gd name="f52" fmla="*/ f48 f30 1"/>
                <a:gd name="f53" fmla="*/ f49 f30 1"/>
                <a:gd name="f54" fmla="*/ f50 f30 1"/>
                <a:gd name="f55" fmla="*/ f47 f30 1"/>
                <a:gd name="f56" fmla="*/ f46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35" y="f35"/>
                </a:cxn>
                <a:cxn ang="f28">
                  <a:pos x="f35" y="f38"/>
                </a:cxn>
                <a:cxn ang="f28">
                  <a:pos x="f39" y="f38"/>
                </a:cxn>
                <a:cxn ang="f29">
                  <a:pos x="f55" y="f56"/>
                </a:cxn>
              </a:cxnLst>
              <a:rect l="f51" t="f52" r="f53" b="f54"/>
              <a:pathLst>
                <a:path>
                  <a:moveTo>
                    <a:pt x="f35" y="f38"/>
                  </a:moveTo>
                  <a:lnTo>
                    <a:pt x="f35" y="f35"/>
                  </a:lnTo>
                  <a:lnTo>
                    <a:pt x="f39" y="f38"/>
                  </a:lnTo>
                  <a:close/>
                </a:path>
              </a:pathLst>
            </a:custGeom>
            <a:solidFill>
              <a:srgbClr val="119EB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2031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D7ED4-3D72-4B9C-9B44-D93157BEB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9423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E3284C-FE13-4E2C-969B-0DA83CE11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1077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8106C-BB39-4441-90F5-9A2173F27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FE32A-5C00-4E6E-ABBB-F603C70C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E347-F4C7-4078-B66B-F63D0139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95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77CBF-EBDC-470C-867B-49B79F3AB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3966"/>
            <a:ext cx="10515600" cy="123917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70ED6-FB0A-4ACA-AB5E-FB4157C09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Clr>
                <a:srgbClr val="149FBE"/>
              </a:buClr>
              <a:buFont typeface="Wingdings 3" panose="05040102010807070707" pitchFamily="18" charset="2"/>
              <a:buChar char=""/>
              <a:defRPr/>
            </a:lvl1pPr>
            <a:lvl2pPr marL="685800" indent="-228600">
              <a:buClr>
                <a:srgbClr val="149FBE"/>
              </a:buClr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5767E-E726-4A95-A0C5-72A49C20EE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buClr>
                <a:srgbClr val="149FBE"/>
              </a:buClr>
              <a:buFont typeface="Wingdings 3" panose="05040102010807070707" pitchFamily="18" charset="2"/>
              <a:buChar char=""/>
              <a:defRPr/>
            </a:lvl1pPr>
            <a:lvl2pPr marL="685800" indent="-228600">
              <a:buClr>
                <a:srgbClr val="149FBE"/>
              </a:buClr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382004-4BCE-4A10-8A46-8C876F3DD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C7599D-02C8-421E-A804-7CADDC184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E347-F4C7-4078-B66B-F63D0139EA59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B9DB050-1193-498C-9E9D-6144CDD2FDC6}"/>
              </a:ext>
            </a:extLst>
          </p:cNvPr>
          <p:cNvGrpSpPr/>
          <p:nvPr userDrawn="1"/>
        </p:nvGrpSpPr>
        <p:grpSpPr>
          <a:xfrm>
            <a:off x="0" y="413464"/>
            <a:ext cx="7798059" cy="177805"/>
            <a:chOff x="0" y="256150"/>
            <a:chExt cx="7798059" cy="17780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ACA4F78-0A74-48BD-9FA0-0D63F26B190D}"/>
                </a:ext>
              </a:extLst>
            </p:cNvPr>
            <p:cNvSpPr/>
            <p:nvPr/>
          </p:nvSpPr>
          <p:spPr>
            <a:xfrm>
              <a:off x="0" y="256160"/>
              <a:ext cx="7793568" cy="177795"/>
            </a:xfrm>
            <a:prstGeom prst="rect">
              <a:avLst/>
            </a:prstGeom>
            <a:gradFill>
              <a:gsLst>
                <a:gs pos="0">
                  <a:srgbClr val="F1F8FE"/>
                </a:gs>
                <a:gs pos="100000">
                  <a:srgbClr val="CABEA0"/>
                </a:gs>
              </a:gsLst>
              <a:lin ang="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0" name="Right Triangle 27">
              <a:extLst>
                <a:ext uri="{FF2B5EF4-FFF2-40B4-BE49-F238E27FC236}">
                  <a16:creationId xmlns:a16="http://schemas.microsoft.com/office/drawing/2014/main" id="{0FF1A0E8-9441-4303-9CC7-0C472FAFA8F0}"/>
                </a:ext>
              </a:extLst>
            </p:cNvPr>
            <p:cNvSpPr/>
            <p:nvPr/>
          </p:nvSpPr>
          <p:spPr>
            <a:xfrm rot="16200004">
              <a:off x="7681478" y="317374"/>
              <a:ext cx="177805" cy="553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360"/>
                <a:gd name="f8" fmla="+- 0 0 -180"/>
                <a:gd name="f9" fmla="+- 0 0 -90"/>
                <a:gd name="f10" fmla="abs f3"/>
                <a:gd name="f11" fmla="abs f4"/>
                <a:gd name="f12" fmla="abs f5"/>
                <a:gd name="f13" fmla="val f6"/>
                <a:gd name="f14" fmla="*/ f7 f0 1"/>
                <a:gd name="f15" fmla="*/ f8 f0 1"/>
                <a:gd name="f16" fmla="*/ f9 f0 1"/>
                <a:gd name="f17" fmla="?: f10 f3 1"/>
                <a:gd name="f18" fmla="?: f11 f4 1"/>
                <a:gd name="f19" fmla="?: f12 f5 1"/>
                <a:gd name="f20" fmla="*/ f14 1 f2"/>
                <a:gd name="f21" fmla="*/ f15 1 f2"/>
                <a:gd name="f22" fmla="*/ f16 1 f2"/>
                <a:gd name="f23" fmla="*/ f17 1 21600"/>
                <a:gd name="f24" fmla="*/ f18 1 21600"/>
                <a:gd name="f25" fmla="*/ 21600 f17 1"/>
                <a:gd name="f26" fmla="*/ 21600 f18 1"/>
                <a:gd name="f27" fmla="+- f20 0 f1"/>
                <a:gd name="f28" fmla="+- f21 0 f1"/>
                <a:gd name="f29" fmla="+- f22 0 f1"/>
                <a:gd name="f30" fmla="min f24 f23"/>
                <a:gd name="f31" fmla="*/ f25 1 f19"/>
                <a:gd name="f32" fmla="*/ f26 1 f19"/>
                <a:gd name="f33" fmla="val f31"/>
                <a:gd name="f34" fmla="val f32"/>
                <a:gd name="f35" fmla="*/ f13 f30 1"/>
                <a:gd name="f36" fmla="+- f34 0 f13"/>
                <a:gd name="f37" fmla="+- f33 0 f13"/>
                <a:gd name="f38" fmla="*/ f34 f30 1"/>
                <a:gd name="f39" fmla="*/ f33 f30 1"/>
                <a:gd name="f40" fmla="*/ f36 1 2"/>
                <a:gd name="f41" fmla="*/ f37 1 2"/>
                <a:gd name="f42" fmla="*/ f37 1 12"/>
                <a:gd name="f43" fmla="*/ f36 7 1"/>
                <a:gd name="f44" fmla="*/ f37 7 1"/>
                <a:gd name="f45" fmla="*/ f36 11 1"/>
                <a:gd name="f46" fmla="+- f13 f40 0"/>
                <a:gd name="f47" fmla="+- f13 f41 0"/>
                <a:gd name="f48" fmla="*/ f43 1 12"/>
                <a:gd name="f49" fmla="*/ f44 1 12"/>
                <a:gd name="f50" fmla="*/ f45 1 12"/>
                <a:gd name="f51" fmla="*/ f42 f30 1"/>
                <a:gd name="f52" fmla="*/ f48 f30 1"/>
                <a:gd name="f53" fmla="*/ f49 f30 1"/>
                <a:gd name="f54" fmla="*/ f50 f30 1"/>
                <a:gd name="f55" fmla="*/ f47 f30 1"/>
                <a:gd name="f56" fmla="*/ f46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35" y="f35"/>
                </a:cxn>
                <a:cxn ang="f28">
                  <a:pos x="f35" y="f38"/>
                </a:cxn>
                <a:cxn ang="f28">
                  <a:pos x="f39" y="f38"/>
                </a:cxn>
                <a:cxn ang="f29">
                  <a:pos x="f55" y="f56"/>
                </a:cxn>
              </a:cxnLst>
              <a:rect l="f51" t="f52" r="f53" b="f54"/>
              <a:pathLst>
                <a:path>
                  <a:moveTo>
                    <a:pt x="f35" y="f38"/>
                  </a:moveTo>
                  <a:lnTo>
                    <a:pt x="f35" y="f35"/>
                  </a:lnTo>
                  <a:lnTo>
                    <a:pt x="f39" y="f38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FF2DD2E-576D-414F-993B-31261248FCA7}"/>
              </a:ext>
            </a:extLst>
          </p:cNvPr>
          <p:cNvGrpSpPr/>
          <p:nvPr userDrawn="1"/>
        </p:nvGrpSpPr>
        <p:grpSpPr>
          <a:xfrm>
            <a:off x="4935344" y="1445340"/>
            <a:ext cx="7256656" cy="178155"/>
            <a:chOff x="4935343" y="1288023"/>
            <a:chExt cx="7256656" cy="178155"/>
          </a:xfrm>
        </p:grpSpPr>
        <p:sp>
          <p:nvSpPr>
            <p:cNvPr id="12" name="Rectangle 36">
              <a:extLst>
                <a:ext uri="{FF2B5EF4-FFF2-40B4-BE49-F238E27FC236}">
                  <a16:creationId xmlns:a16="http://schemas.microsoft.com/office/drawing/2014/main" id="{11D23918-029D-4A40-A961-6F9E134881C7}"/>
                </a:ext>
              </a:extLst>
            </p:cNvPr>
            <p:cNvSpPr/>
            <p:nvPr/>
          </p:nvSpPr>
          <p:spPr>
            <a:xfrm rot="10799991">
              <a:off x="4988211" y="1288023"/>
              <a:ext cx="7203788" cy="177795"/>
            </a:xfrm>
            <a:prstGeom prst="rect">
              <a:avLst/>
            </a:prstGeom>
            <a:gradFill>
              <a:gsLst>
                <a:gs pos="0">
                  <a:srgbClr val="F1F8FE"/>
                </a:gs>
                <a:gs pos="100000">
                  <a:srgbClr val="149FBE"/>
                </a:gs>
              </a:gsLst>
              <a:lin ang="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3" name="Right Triangle 37">
              <a:extLst>
                <a:ext uri="{FF2B5EF4-FFF2-40B4-BE49-F238E27FC236}">
                  <a16:creationId xmlns:a16="http://schemas.microsoft.com/office/drawing/2014/main" id="{A4461682-DFEA-4C70-B27F-2C882136816E}"/>
                </a:ext>
              </a:extLst>
            </p:cNvPr>
            <p:cNvSpPr/>
            <p:nvPr/>
          </p:nvSpPr>
          <p:spPr>
            <a:xfrm rot="16200004">
              <a:off x="4874119" y="1349597"/>
              <a:ext cx="177805" cy="553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360"/>
                <a:gd name="f8" fmla="+- 0 0 -180"/>
                <a:gd name="f9" fmla="+- 0 0 -90"/>
                <a:gd name="f10" fmla="abs f3"/>
                <a:gd name="f11" fmla="abs f4"/>
                <a:gd name="f12" fmla="abs f5"/>
                <a:gd name="f13" fmla="val f6"/>
                <a:gd name="f14" fmla="*/ f7 f0 1"/>
                <a:gd name="f15" fmla="*/ f8 f0 1"/>
                <a:gd name="f16" fmla="*/ f9 f0 1"/>
                <a:gd name="f17" fmla="?: f10 f3 1"/>
                <a:gd name="f18" fmla="?: f11 f4 1"/>
                <a:gd name="f19" fmla="?: f12 f5 1"/>
                <a:gd name="f20" fmla="*/ f14 1 f2"/>
                <a:gd name="f21" fmla="*/ f15 1 f2"/>
                <a:gd name="f22" fmla="*/ f16 1 f2"/>
                <a:gd name="f23" fmla="*/ f17 1 21600"/>
                <a:gd name="f24" fmla="*/ f18 1 21600"/>
                <a:gd name="f25" fmla="*/ 21600 f17 1"/>
                <a:gd name="f26" fmla="*/ 21600 f18 1"/>
                <a:gd name="f27" fmla="+- f20 0 f1"/>
                <a:gd name="f28" fmla="+- f21 0 f1"/>
                <a:gd name="f29" fmla="+- f22 0 f1"/>
                <a:gd name="f30" fmla="min f24 f23"/>
                <a:gd name="f31" fmla="*/ f25 1 f19"/>
                <a:gd name="f32" fmla="*/ f26 1 f19"/>
                <a:gd name="f33" fmla="val f31"/>
                <a:gd name="f34" fmla="val f32"/>
                <a:gd name="f35" fmla="*/ f13 f30 1"/>
                <a:gd name="f36" fmla="+- f34 0 f13"/>
                <a:gd name="f37" fmla="+- f33 0 f13"/>
                <a:gd name="f38" fmla="*/ f34 f30 1"/>
                <a:gd name="f39" fmla="*/ f33 f30 1"/>
                <a:gd name="f40" fmla="*/ f36 1 2"/>
                <a:gd name="f41" fmla="*/ f37 1 2"/>
                <a:gd name="f42" fmla="*/ f37 1 12"/>
                <a:gd name="f43" fmla="*/ f36 7 1"/>
                <a:gd name="f44" fmla="*/ f37 7 1"/>
                <a:gd name="f45" fmla="*/ f36 11 1"/>
                <a:gd name="f46" fmla="+- f13 f40 0"/>
                <a:gd name="f47" fmla="+- f13 f41 0"/>
                <a:gd name="f48" fmla="*/ f43 1 12"/>
                <a:gd name="f49" fmla="*/ f44 1 12"/>
                <a:gd name="f50" fmla="*/ f45 1 12"/>
                <a:gd name="f51" fmla="*/ f42 f30 1"/>
                <a:gd name="f52" fmla="*/ f48 f30 1"/>
                <a:gd name="f53" fmla="*/ f49 f30 1"/>
                <a:gd name="f54" fmla="*/ f50 f30 1"/>
                <a:gd name="f55" fmla="*/ f47 f30 1"/>
                <a:gd name="f56" fmla="*/ f46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35" y="f35"/>
                </a:cxn>
                <a:cxn ang="f28">
                  <a:pos x="f35" y="f38"/>
                </a:cxn>
                <a:cxn ang="f28">
                  <a:pos x="f39" y="f38"/>
                </a:cxn>
                <a:cxn ang="f29">
                  <a:pos x="f55" y="f56"/>
                </a:cxn>
              </a:cxnLst>
              <a:rect l="f51" t="f52" r="f53" b="f54"/>
              <a:pathLst>
                <a:path>
                  <a:moveTo>
                    <a:pt x="f35" y="f38"/>
                  </a:moveTo>
                  <a:lnTo>
                    <a:pt x="f35" y="f35"/>
                  </a:lnTo>
                  <a:lnTo>
                    <a:pt x="f39" y="f38"/>
                  </a:lnTo>
                  <a:close/>
                </a:path>
              </a:pathLst>
            </a:custGeom>
            <a:solidFill>
              <a:srgbClr val="119EB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2915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ED737-0E5B-4BE1-A9FE-75F553658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3464"/>
            <a:ext cx="10515600" cy="12096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70A0C-CDBF-461F-86E1-9A7BEA8E4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400" b="0" kern="1200" dirty="0">
                <a:solidFill>
                  <a:srgbClr val="252525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3A00F4-F917-47E8-8DFE-99696882C3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4A453F-1FD5-4251-9D25-BC1828C0C4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b="0" kern="1200" dirty="0">
                <a:solidFill>
                  <a:srgbClr val="252525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9FBE"/>
              </a:buClr>
              <a:buFont typeface="Wingdings 3" panose="05040102010807070707" pitchFamily="18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39CE32-423D-41DF-B7E1-8533E2BF69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84AA54-EA7E-41E3-A637-B22465C8D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90AACD-0041-40A0-A3A1-4CACFDC6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E347-F4C7-4078-B66B-F63D0139EA59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97EF84-EE27-4454-9D9A-C9473EB7178B}"/>
              </a:ext>
            </a:extLst>
          </p:cNvPr>
          <p:cNvGrpSpPr/>
          <p:nvPr userDrawn="1"/>
        </p:nvGrpSpPr>
        <p:grpSpPr>
          <a:xfrm>
            <a:off x="0" y="413464"/>
            <a:ext cx="7798059" cy="177805"/>
            <a:chOff x="0" y="256150"/>
            <a:chExt cx="7798059" cy="17780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33E413-E5EE-4571-ABAD-10AADEFD3787}"/>
                </a:ext>
              </a:extLst>
            </p:cNvPr>
            <p:cNvSpPr/>
            <p:nvPr/>
          </p:nvSpPr>
          <p:spPr>
            <a:xfrm>
              <a:off x="0" y="256160"/>
              <a:ext cx="7793568" cy="177795"/>
            </a:xfrm>
            <a:prstGeom prst="rect">
              <a:avLst/>
            </a:prstGeom>
            <a:gradFill>
              <a:gsLst>
                <a:gs pos="0">
                  <a:srgbClr val="F1F8FE"/>
                </a:gs>
                <a:gs pos="100000">
                  <a:srgbClr val="CABEA0"/>
                </a:gs>
              </a:gsLst>
              <a:lin ang="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2" name="Right Triangle 27">
              <a:extLst>
                <a:ext uri="{FF2B5EF4-FFF2-40B4-BE49-F238E27FC236}">
                  <a16:creationId xmlns:a16="http://schemas.microsoft.com/office/drawing/2014/main" id="{1BB9C923-B6F8-44B8-94FE-332A5B3F8B20}"/>
                </a:ext>
              </a:extLst>
            </p:cNvPr>
            <p:cNvSpPr/>
            <p:nvPr/>
          </p:nvSpPr>
          <p:spPr>
            <a:xfrm rot="16200004">
              <a:off x="7681478" y="317374"/>
              <a:ext cx="177805" cy="553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360"/>
                <a:gd name="f8" fmla="+- 0 0 -180"/>
                <a:gd name="f9" fmla="+- 0 0 -90"/>
                <a:gd name="f10" fmla="abs f3"/>
                <a:gd name="f11" fmla="abs f4"/>
                <a:gd name="f12" fmla="abs f5"/>
                <a:gd name="f13" fmla="val f6"/>
                <a:gd name="f14" fmla="*/ f7 f0 1"/>
                <a:gd name="f15" fmla="*/ f8 f0 1"/>
                <a:gd name="f16" fmla="*/ f9 f0 1"/>
                <a:gd name="f17" fmla="?: f10 f3 1"/>
                <a:gd name="f18" fmla="?: f11 f4 1"/>
                <a:gd name="f19" fmla="?: f12 f5 1"/>
                <a:gd name="f20" fmla="*/ f14 1 f2"/>
                <a:gd name="f21" fmla="*/ f15 1 f2"/>
                <a:gd name="f22" fmla="*/ f16 1 f2"/>
                <a:gd name="f23" fmla="*/ f17 1 21600"/>
                <a:gd name="f24" fmla="*/ f18 1 21600"/>
                <a:gd name="f25" fmla="*/ 21600 f17 1"/>
                <a:gd name="f26" fmla="*/ 21600 f18 1"/>
                <a:gd name="f27" fmla="+- f20 0 f1"/>
                <a:gd name="f28" fmla="+- f21 0 f1"/>
                <a:gd name="f29" fmla="+- f22 0 f1"/>
                <a:gd name="f30" fmla="min f24 f23"/>
                <a:gd name="f31" fmla="*/ f25 1 f19"/>
                <a:gd name="f32" fmla="*/ f26 1 f19"/>
                <a:gd name="f33" fmla="val f31"/>
                <a:gd name="f34" fmla="val f32"/>
                <a:gd name="f35" fmla="*/ f13 f30 1"/>
                <a:gd name="f36" fmla="+- f34 0 f13"/>
                <a:gd name="f37" fmla="+- f33 0 f13"/>
                <a:gd name="f38" fmla="*/ f34 f30 1"/>
                <a:gd name="f39" fmla="*/ f33 f30 1"/>
                <a:gd name="f40" fmla="*/ f36 1 2"/>
                <a:gd name="f41" fmla="*/ f37 1 2"/>
                <a:gd name="f42" fmla="*/ f37 1 12"/>
                <a:gd name="f43" fmla="*/ f36 7 1"/>
                <a:gd name="f44" fmla="*/ f37 7 1"/>
                <a:gd name="f45" fmla="*/ f36 11 1"/>
                <a:gd name="f46" fmla="+- f13 f40 0"/>
                <a:gd name="f47" fmla="+- f13 f41 0"/>
                <a:gd name="f48" fmla="*/ f43 1 12"/>
                <a:gd name="f49" fmla="*/ f44 1 12"/>
                <a:gd name="f50" fmla="*/ f45 1 12"/>
                <a:gd name="f51" fmla="*/ f42 f30 1"/>
                <a:gd name="f52" fmla="*/ f48 f30 1"/>
                <a:gd name="f53" fmla="*/ f49 f30 1"/>
                <a:gd name="f54" fmla="*/ f50 f30 1"/>
                <a:gd name="f55" fmla="*/ f47 f30 1"/>
                <a:gd name="f56" fmla="*/ f46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35" y="f35"/>
                </a:cxn>
                <a:cxn ang="f28">
                  <a:pos x="f35" y="f38"/>
                </a:cxn>
                <a:cxn ang="f28">
                  <a:pos x="f39" y="f38"/>
                </a:cxn>
                <a:cxn ang="f29">
                  <a:pos x="f55" y="f56"/>
                </a:cxn>
              </a:cxnLst>
              <a:rect l="f51" t="f52" r="f53" b="f54"/>
              <a:pathLst>
                <a:path>
                  <a:moveTo>
                    <a:pt x="f35" y="f38"/>
                  </a:moveTo>
                  <a:lnTo>
                    <a:pt x="f35" y="f35"/>
                  </a:lnTo>
                  <a:lnTo>
                    <a:pt x="f39" y="f38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9C1E9F3-F467-4E03-ADE0-785490830AD3}"/>
              </a:ext>
            </a:extLst>
          </p:cNvPr>
          <p:cNvGrpSpPr/>
          <p:nvPr userDrawn="1"/>
        </p:nvGrpSpPr>
        <p:grpSpPr>
          <a:xfrm>
            <a:off x="4935344" y="1445340"/>
            <a:ext cx="7256656" cy="178155"/>
            <a:chOff x="4935343" y="1288023"/>
            <a:chExt cx="7256656" cy="178155"/>
          </a:xfrm>
        </p:grpSpPr>
        <p:sp>
          <p:nvSpPr>
            <p:cNvPr id="14" name="Rectangle 36">
              <a:extLst>
                <a:ext uri="{FF2B5EF4-FFF2-40B4-BE49-F238E27FC236}">
                  <a16:creationId xmlns:a16="http://schemas.microsoft.com/office/drawing/2014/main" id="{0D06AA09-332C-4E46-823A-9FCA9FD74422}"/>
                </a:ext>
              </a:extLst>
            </p:cNvPr>
            <p:cNvSpPr/>
            <p:nvPr/>
          </p:nvSpPr>
          <p:spPr>
            <a:xfrm rot="10799991">
              <a:off x="4988211" y="1288023"/>
              <a:ext cx="7203788" cy="177795"/>
            </a:xfrm>
            <a:prstGeom prst="rect">
              <a:avLst/>
            </a:prstGeom>
            <a:gradFill>
              <a:gsLst>
                <a:gs pos="0">
                  <a:srgbClr val="F1F8FE"/>
                </a:gs>
                <a:gs pos="100000">
                  <a:srgbClr val="149FBE"/>
                </a:gs>
              </a:gsLst>
              <a:lin ang="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5" name="Right Triangle 37">
              <a:extLst>
                <a:ext uri="{FF2B5EF4-FFF2-40B4-BE49-F238E27FC236}">
                  <a16:creationId xmlns:a16="http://schemas.microsoft.com/office/drawing/2014/main" id="{6C9C5C09-B6AC-41F0-BFC6-4B669A91A8E0}"/>
                </a:ext>
              </a:extLst>
            </p:cNvPr>
            <p:cNvSpPr/>
            <p:nvPr/>
          </p:nvSpPr>
          <p:spPr>
            <a:xfrm rot="16200004">
              <a:off x="4874119" y="1349597"/>
              <a:ext cx="177805" cy="553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360"/>
                <a:gd name="f8" fmla="+- 0 0 -180"/>
                <a:gd name="f9" fmla="+- 0 0 -90"/>
                <a:gd name="f10" fmla="abs f3"/>
                <a:gd name="f11" fmla="abs f4"/>
                <a:gd name="f12" fmla="abs f5"/>
                <a:gd name="f13" fmla="val f6"/>
                <a:gd name="f14" fmla="*/ f7 f0 1"/>
                <a:gd name="f15" fmla="*/ f8 f0 1"/>
                <a:gd name="f16" fmla="*/ f9 f0 1"/>
                <a:gd name="f17" fmla="?: f10 f3 1"/>
                <a:gd name="f18" fmla="?: f11 f4 1"/>
                <a:gd name="f19" fmla="?: f12 f5 1"/>
                <a:gd name="f20" fmla="*/ f14 1 f2"/>
                <a:gd name="f21" fmla="*/ f15 1 f2"/>
                <a:gd name="f22" fmla="*/ f16 1 f2"/>
                <a:gd name="f23" fmla="*/ f17 1 21600"/>
                <a:gd name="f24" fmla="*/ f18 1 21600"/>
                <a:gd name="f25" fmla="*/ 21600 f17 1"/>
                <a:gd name="f26" fmla="*/ 21600 f18 1"/>
                <a:gd name="f27" fmla="+- f20 0 f1"/>
                <a:gd name="f28" fmla="+- f21 0 f1"/>
                <a:gd name="f29" fmla="+- f22 0 f1"/>
                <a:gd name="f30" fmla="min f24 f23"/>
                <a:gd name="f31" fmla="*/ f25 1 f19"/>
                <a:gd name="f32" fmla="*/ f26 1 f19"/>
                <a:gd name="f33" fmla="val f31"/>
                <a:gd name="f34" fmla="val f32"/>
                <a:gd name="f35" fmla="*/ f13 f30 1"/>
                <a:gd name="f36" fmla="+- f34 0 f13"/>
                <a:gd name="f37" fmla="+- f33 0 f13"/>
                <a:gd name="f38" fmla="*/ f34 f30 1"/>
                <a:gd name="f39" fmla="*/ f33 f30 1"/>
                <a:gd name="f40" fmla="*/ f36 1 2"/>
                <a:gd name="f41" fmla="*/ f37 1 2"/>
                <a:gd name="f42" fmla="*/ f37 1 12"/>
                <a:gd name="f43" fmla="*/ f36 7 1"/>
                <a:gd name="f44" fmla="*/ f37 7 1"/>
                <a:gd name="f45" fmla="*/ f36 11 1"/>
                <a:gd name="f46" fmla="+- f13 f40 0"/>
                <a:gd name="f47" fmla="+- f13 f41 0"/>
                <a:gd name="f48" fmla="*/ f43 1 12"/>
                <a:gd name="f49" fmla="*/ f44 1 12"/>
                <a:gd name="f50" fmla="*/ f45 1 12"/>
                <a:gd name="f51" fmla="*/ f42 f30 1"/>
                <a:gd name="f52" fmla="*/ f48 f30 1"/>
                <a:gd name="f53" fmla="*/ f49 f30 1"/>
                <a:gd name="f54" fmla="*/ f50 f30 1"/>
                <a:gd name="f55" fmla="*/ f47 f30 1"/>
                <a:gd name="f56" fmla="*/ f46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35" y="f35"/>
                </a:cxn>
                <a:cxn ang="f28">
                  <a:pos x="f35" y="f38"/>
                </a:cxn>
                <a:cxn ang="f28">
                  <a:pos x="f39" y="f38"/>
                </a:cxn>
                <a:cxn ang="f29">
                  <a:pos x="f55" y="f56"/>
                </a:cxn>
              </a:cxnLst>
              <a:rect l="f51" t="f52" r="f53" b="f54"/>
              <a:pathLst>
                <a:path>
                  <a:moveTo>
                    <a:pt x="f35" y="f38"/>
                  </a:moveTo>
                  <a:lnTo>
                    <a:pt x="f35" y="f35"/>
                  </a:lnTo>
                  <a:lnTo>
                    <a:pt x="f39" y="f38"/>
                  </a:lnTo>
                  <a:close/>
                </a:path>
              </a:pathLst>
            </a:custGeom>
            <a:solidFill>
              <a:srgbClr val="119EB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6513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AA0D2-BE00-4DA0-B8AF-63571CBF2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3463"/>
            <a:ext cx="10515600" cy="12096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9B3225-A0E8-4C28-B4CC-673551E9F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990793-E033-44B2-B078-122BB4BA3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E347-F4C7-4078-B66B-F63D0139EA59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3555524-D433-4DC8-80A6-CB8BDA4E303C}"/>
              </a:ext>
            </a:extLst>
          </p:cNvPr>
          <p:cNvGrpSpPr/>
          <p:nvPr userDrawn="1"/>
        </p:nvGrpSpPr>
        <p:grpSpPr>
          <a:xfrm>
            <a:off x="0" y="413464"/>
            <a:ext cx="7798059" cy="177805"/>
            <a:chOff x="0" y="256150"/>
            <a:chExt cx="7798059" cy="17780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EE49703-0519-4546-9779-5DFECF2A9F7B}"/>
                </a:ext>
              </a:extLst>
            </p:cNvPr>
            <p:cNvSpPr/>
            <p:nvPr/>
          </p:nvSpPr>
          <p:spPr>
            <a:xfrm>
              <a:off x="0" y="256160"/>
              <a:ext cx="7793568" cy="177795"/>
            </a:xfrm>
            <a:prstGeom prst="rect">
              <a:avLst/>
            </a:prstGeom>
            <a:gradFill>
              <a:gsLst>
                <a:gs pos="0">
                  <a:srgbClr val="F1F8FE"/>
                </a:gs>
                <a:gs pos="100000">
                  <a:srgbClr val="CABEA0"/>
                </a:gs>
              </a:gsLst>
              <a:lin ang="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8" name="Right Triangle 27">
              <a:extLst>
                <a:ext uri="{FF2B5EF4-FFF2-40B4-BE49-F238E27FC236}">
                  <a16:creationId xmlns:a16="http://schemas.microsoft.com/office/drawing/2014/main" id="{CAE1F3D5-5E4B-4194-834D-2FD6647DCFE0}"/>
                </a:ext>
              </a:extLst>
            </p:cNvPr>
            <p:cNvSpPr/>
            <p:nvPr/>
          </p:nvSpPr>
          <p:spPr>
            <a:xfrm rot="16200004">
              <a:off x="7681478" y="317374"/>
              <a:ext cx="177805" cy="553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360"/>
                <a:gd name="f8" fmla="+- 0 0 -180"/>
                <a:gd name="f9" fmla="+- 0 0 -90"/>
                <a:gd name="f10" fmla="abs f3"/>
                <a:gd name="f11" fmla="abs f4"/>
                <a:gd name="f12" fmla="abs f5"/>
                <a:gd name="f13" fmla="val f6"/>
                <a:gd name="f14" fmla="*/ f7 f0 1"/>
                <a:gd name="f15" fmla="*/ f8 f0 1"/>
                <a:gd name="f16" fmla="*/ f9 f0 1"/>
                <a:gd name="f17" fmla="?: f10 f3 1"/>
                <a:gd name="f18" fmla="?: f11 f4 1"/>
                <a:gd name="f19" fmla="?: f12 f5 1"/>
                <a:gd name="f20" fmla="*/ f14 1 f2"/>
                <a:gd name="f21" fmla="*/ f15 1 f2"/>
                <a:gd name="f22" fmla="*/ f16 1 f2"/>
                <a:gd name="f23" fmla="*/ f17 1 21600"/>
                <a:gd name="f24" fmla="*/ f18 1 21600"/>
                <a:gd name="f25" fmla="*/ 21600 f17 1"/>
                <a:gd name="f26" fmla="*/ 21600 f18 1"/>
                <a:gd name="f27" fmla="+- f20 0 f1"/>
                <a:gd name="f28" fmla="+- f21 0 f1"/>
                <a:gd name="f29" fmla="+- f22 0 f1"/>
                <a:gd name="f30" fmla="min f24 f23"/>
                <a:gd name="f31" fmla="*/ f25 1 f19"/>
                <a:gd name="f32" fmla="*/ f26 1 f19"/>
                <a:gd name="f33" fmla="val f31"/>
                <a:gd name="f34" fmla="val f32"/>
                <a:gd name="f35" fmla="*/ f13 f30 1"/>
                <a:gd name="f36" fmla="+- f34 0 f13"/>
                <a:gd name="f37" fmla="+- f33 0 f13"/>
                <a:gd name="f38" fmla="*/ f34 f30 1"/>
                <a:gd name="f39" fmla="*/ f33 f30 1"/>
                <a:gd name="f40" fmla="*/ f36 1 2"/>
                <a:gd name="f41" fmla="*/ f37 1 2"/>
                <a:gd name="f42" fmla="*/ f37 1 12"/>
                <a:gd name="f43" fmla="*/ f36 7 1"/>
                <a:gd name="f44" fmla="*/ f37 7 1"/>
                <a:gd name="f45" fmla="*/ f36 11 1"/>
                <a:gd name="f46" fmla="+- f13 f40 0"/>
                <a:gd name="f47" fmla="+- f13 f41 0"/>
                <a:gd name="f48" fmla="*/ f43 1 12"/>
                <a:gd name="f49" fmla="*/ f44 1 12"/>
                <a:gd name="f50" fmla="*/ f45 1 12"/>
                <a:gd name="f51" fmla="*/ f42 f30 1"/>
                <a:gd name="f52" fmla="*/ f48 f30 1"/>
                <a:gd name="f53" fmla="*/ f49 f30 1"/>
                <a:gd name="f54" fmla="*/ f50 f30 1"/>
                <a:gd name="f55" fmla="*/ f47 f30 1"/>
                <a:gd name="f56" fmla="*/ f46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35" y="f35"/>
                </a:cxn>
                <a:cxn ang="f28">
                  <a:pos x="f35" y="f38"/>
                </a:cxn>
                <a:cxn ang="f28">
                  <a:pos x="f39" y="f38"/>
                </a:cxn>
                <a:cxn ang="f29">
                  <a:pos x="f55" y="f56"/>
                </a:cxn>
              </a:cxnLst>
              <a:rect l="f51" t="f52" r="f53" b="f54"/>
              <a:pathLst>
                <a:path>
                  <a:moveTo>
                    <a:pt x="f35" y="f38"/>
                  </a:moveTo>
                  <a:lnTo>
                    <a:pt x="f35" y="f35"/>
                  </a:lnTo>
                  <a:lnTo>
                    <a:pt x="f39" y="f38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7C986CC-53C8-4C1E-9880-8224F607C0F7}"/>
              </a:ext>
            </a:extLst>
          </p:cNvPr>
          <p:cNvGrpSpPr/>
          <p:nvPr userDrawn="1"/>
        </p:nvGrpSpPr>
        <p:grpSpPr>
          <a:xfrm>
            <a:off x="4935344" y="1445340"/>
            <a:ext cx="7256656" cy="178155"/>
            <a:chOff x="4935343" y="1288023"/>
            <a:chExt cx="7256656" cy="178155"/>
          </a:xfrm>
        </p:grpSpPr>
        <p:sp>
          <p:nvSpPr>
            <p:cNvPr id="10" name="Rectangle 36">
              <a:extLst>
                <a:ext uri="{FF2B5EF4-FFF2-40B4-BE49-F238E27FC236}">
                  <a16:creationId xmlns:a16="http://schemas.microsoft.com/office/drawing/2014/main" id="{78E9BD67-AFE6-430F-A91C-7CB7AC31CF5F}"/>
                </a:ext>
              </a:extLst>
            </p:cNvPr>
            <p:cNvSpPr/>
            <p:nvPr/>
          </p:nvSpPr>
          <p:spPr>
            <a:xfrm rot="10799991">
              <a:off x="4988211" y="1288023"/>
              <a:ext cx="7203788" cy="177795"/>
            </a:xfrm>
            <a:prstGeom prst="rect">
              <a:avLst/>
            </a:prstGeom>
            <a:gradFill>
              <a:gsLst>
                <a:gs pos="0">
                  <a:srgbClr val="F1F8FE"/>
                </a:gs>
                <a:gs pos="100000">
                  <a:srgbClr val="149FBE"/>
                </a:gs>
              </a:gsLst>
              <a:lin ang="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1" name="Right Triangle 37">
              <a:extLst>
                <a:ext uri="{FF2B5EF4-FFF2-40B4-BE49-F238E27FC236}">
                  <a16:creationId xmlns:a16="http://schemas.microsoft.com/office/drawing/2014/main" id="{ACEE8C62-AF55-40A8-98E6-33D8BB5CFAB8}"/>
                </a:ext>
              </a:extLst>
            </p:cNvPr>
            <p:cNvSpPr/>
            <p:nvPr/>
          </p:nvSpPr>
          <p:spPr>
            <a:xfrm rot="16200004">
              <a:off x="4874119" y="1349597"/>
              <a:ext cx="177805" cy="553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360"/>
                <a:gd name="f8" fmla="+- 0 0 -180"/>
                <a:gd name="f9" fmla="+- 0 0 -90"/>
                <a:gd name="f10" fmla="abs f3"/>
                <a:gd name="f11" fmla="abs f4"/>
                <a:gd name="f12" fmla="abs f5"/>
                <a:gd name="f13" fmla="val f6"/>
                <a:gd name="f14" fmla="*/ f7 f0 1"/>
                <a:gd name="f15" fmla="*/ f8 f0 1"/>
                <a:gd name="f16" fmla="*/ f9 f0 1"/>
                <a:gd name="f17" fmla="?: f10 f3 1"/>
                <a:gd name="f18" fmla="?: f11 f4 1"/>
                <a:gd name="f19" fmla="?: f12 f5 1"/>
                <a:gd name="f20" fmla="*/ f14 1 f2"/>
                <a:gd name="f21" fmla="*/ f15 1 f2"/>
                <a:gd name="f22" fmla="*/ f16 1 f2"/>
                <a:gd name="f23" fmla="*/ f17 1 21600"/>
                <a:gd name="f24" fmla="*/ f18 1 21600"/>
                <a:gd name="f25" fmla="*/ 21600 f17 1"/>
                <a:gd name="f26" fmla="*/ 21600 f18 1"/>
                <a:gd name="f27" fmla="+- f20 0 f1"/>
                <a:gd name="f28" fmla="+- f21 0 f1"/>
                <a:gd name="f29" fmla="+- f22 0 f1"/>
                <a:gd name="f30" fmla="min f24 f23"/>
                <a:gd name="f31" fmla="*/ f25 1 f19"/>
                <a:gd name="f32" fmla="*/ f26 1 f19"/>
                <a:gd name="f33" fmla="val f31"/>
                <a:gd name="f34" fmla="val f32"/>
                <a:gd name="f35" fmla="*/ f13 f30 1"/>
                <a:gd name="f36" fmla="+- f34 0 f13"/>
                <a:gd name="f37" fmla="+- f33 0 f13"/>
                <a:gd name="f38" fmla="*/ f34 f30 1"/>
                <a:gd name="f39" fmla="*/ f33 f30 1"/>
                <a:gd name="f40" fmla="*/ f36 1 2"/>
                <a:gd name="f41" fmla="*/ f37 1 2"/>
                <a:gd name="f42" fmla="*/ f37 1 12"/>
                <a:gd name="f43" fmla="*/ f36 7 1"/>
                <a:gd name="f44" fmla="*/ f37 7 1"/>
                <a:gd name="f45" fmla="*/ f36 11 1"/>
                <a:gd name="f46" fmla="+- f13 f40 0"/>
                <a:gd name="f47" fmla="+- f13 f41 0"/>
                <a:gd name="f48" fmla="*/ f43 1 12"/>
                <a:gd name="f49" fmla="*/ f44 1 12"/>
                <a:gd name="f50" fmla="*/ f45 1 12"/>
                <a:gd name="f51" fmla="*/ f42 f30 1"/>
                <a:gd name="f52" fmla="*/ f48 f30 1"/>
                <a:gd name="f53" fmla="*/ f49 f30 1"/>
                <a:gd name="f54" fmla="*/ f50 f30 1"/>
                <a:gd name="f55" fmla="*/ f47 f30 1"/>
                <a:gd name="f56" fmla="*/ f46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35" y="f35"/>
                </a:cxn>
                <a:cxn ang="f28">
                  <a:pos x="f35" y="f38"/>
                </a:cxn>
                <a:cxn ang="f28">
                  <a:pos x="f39" y="f38"/>
                </a:cxn>
                <a:cxn ang="f29">
                  <a:pos x="f55" y="f56"/>
                </a:cxn>
              </a:cxnLst>
              <a:rect l="f51" t="f52" r="f53" b="f54"/>
              <a:pathLst>
                <a:path>
                  <a:moveTo>
                    <a:pt x="f35" y="f38"/>
                  </a:moveTo>
                  <a:lnTo>
                    <a:pt x="f35" y="f35"/>
                  </a:lnTo>
                  <a:lnTo>
                    <a:pt x="f39" y="f38"/>
                  </a:lnTo>
                  <a:close/>
                </a:path>
              </a:pathLst>
            </a:custGeom>
            <a:solidFill>
              <a:srgbClr val="119EB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2644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98CB18-D851-4167-88DF-06F72CF7C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A77AAA-CA30-459C-B965-CB6D3EF34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E347-F4C7-4078-B66B-F63D0139EA59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id="{F794EA4B-B3F2-48EF-B7F6-F49067650DBB}"/>
              </a:ext>
            </a:extLst>
          </p:cNvPr>
          <p:cNvGrpSpPr/>
          <p:nvPr userDrawn="1"/>
        </p:nvGrpSpPr>
        <p:grpSpPr>
          <a:xfrm>
            <a:off x="0" y="750210"/>
            <a:ext cx="7793577" cy="177805"/>
            <a:chOff x="-4727" y="805000"/>
            <a:chExt cx="7793577" cy="177805"/>
          </a:xfrm>
        </p:grpSpPr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5A0FA31F-BD18-46FD-894B-CFE1E27C1176}"/>
                </a:ext>
              </a:extLst>
            </p:cNvPr>
            <p:cNvSpPr/>
            <p:nvPr/>
          </p:nvSpPr>
          <p:spPr>
            <a:xfrm>
              <a:off x="-4727" y="805010"/>
              <a:ext cx="7793568" cy="177795"/>
            </a:xfrm>
            <a:prstGeom prst="rect">
              <a:avLst/>
            </a:prstGeom>
            <a:gradFill>
              <a:gsLst>
                <a:gs pos="0">
                  <a:srgbClr val="F1F8FE"/>
                </a:gs>
                <a:gs pos="100000">
                  <a:srgbClr val="CABEA0"/>
                </a:gs>
              </a:gsLst>
              <a:lin ang="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7" name="Right Triangle 27">
              <a:extLst>
                <a:ext uri="{FF2B5EF4-FFF2-40B4-BE49-F238E27FC236}">
                  <a16:creationId xmlns:a16="http://schemas.microsoft.com/office/drawing/2014/main" id="{2237D5A2-2181-4C82-BBE6-8F5A814F5D6A}"/>
                </a:ext>
              </a:extLst>
            </p:cNvPr>
            <p:cNvSpPr/>
            <p:nvPr/>
          </p:nvSpPr>
          <p:spPr>
            <a:xfrm rot="16200004">
              <a:off x="7672269" y="866224"/>
              <a:ext cx="177805" cy="553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360"/>
                <a:gd name="f8" fmla="+- 0 0 -180"/>
                <a:gd name="f9" fmla="+- 0 0 -90"/>
                <a:gd name="f10" fmla="abs f3"/>
                <a:gd name="f11" fmla="abs f4"/>
                <a:gd name="f12" fmla="abs f5"/>
                <a:gd name="f13" fmla="val f6"/>
                <a:gd name="f14" fmla="*/ f7 f0 1"/>
                <a:gd name="f15" fmla="*/ f8 f0 1"/>
                <a:gd name="f16" fmla="*/ f9 f0 1"/>
                <a:gd name="f17" fmla="?: f10 f3 1"/>
                <a:gd name="f18" fmla="?: f11 f4 1"/>
                <a:gd name="f19" fmla="?: f12 f5 1"/>
                <a:gd name="f20" fmla="*/ f14 1 f2"/>
                <a:gd name="f21" fmla="*/ f15 1 f2"/>
                <a:gd name="f22" fmla="*/ f16 1 f2"/>
                <a:gd name="f23" fmla="*/ f17 1 21600"/>
                <a:gd name="f24" fmla="*/ f18 1 21600"/>
                <a:gd name="f25" fmla="*/ 21600 f17 1"/>
                <a:gd name="f26" fmla="*/ 21600 f18 1"/>
                <a:gd name="f27" fmla="+- f20 0 f1"/>
                <a:gd name="f28" fmla="+- f21 0 f1"/>
                <a:gd name="f29" fmla="+- f22 0 f1"/>
                <a:gd name="f30" fmla="min f24 f23"/>
                <a:gd name="f31" fmla="*/ f25 1 f19"/>
                <a:gd name="f32" fmla="*/ f26 1 f19"/>
                <a:gd name="f33" fmla="val f31"/>
                <a:gd name="f34" fmla="val f32"/>
                <a:gd name="f35" fmla="*/ f13 f30 1"/>
                <a:gd name="f36" fmla="+- f34 0 f13"/>
                <a:gd name="f37" fmla="+- f33 0 f13"/>
                <a:gd name="f38" fmla="*/ f34 f30 1"/>
                <a:gd name="f39" fmla="*/ f33 f30 1"/>
                <a:gd name="f40" fmla="*/ f36 1 2"/>
                <a:gd name="f41" fmla="*/ f37 1 2"/>
                <a:gd name="f42" fmla="*/ f37 1 12"/>
                <a:gd name="f43" fmla="*/ f36 7 1"/>
                <a:gd name="f44" fmla="*/ f37 7 1"/>
                <a:gd name="f45" fmla="*/ f36 11 1"/>
                <a:gd name="f46" fmla="+- f13 f40 0"/>
                <a:gd name="f47" fmla="+- f13 f41 0"/>
                <a:gd name="f48" fmla="*/ f43 1 12"/>
                <a:gd name="f49" fmla="*/ f44 1 12"/>
                <a:gd name="f50" fmla="*/ f45 1 12"/>
                <a:gd name="f51" fmla="*/ f42 f30 1"/>
                <a:gd name="f52" fmla="*/ f48 f30 1"/>
                <a:gd name="f53" fmla="*/ f49 f30 1"/>
                <a:gd name="f54" fmla="*/ f50 f30 1"/>
                <a:gd name="f55" fmla="*/ f47 f30 1"/>
                <a:gd name="f56" fmla="*/ f46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35" y="f35"/>
                </a:cxn>
                <a:cxn ang="f28">
                  <a:pos x="f35" y="f38"/>
                </a:cxn>
                <a:cxn ang="f28">
                  <a:pos x="f39" y="f38"/>
                </a:cxn>
                <a:cxn ang="f29">
                  <a:pos x="f55" y="f56"/>
                </a:cxn>
              </a:cxnLst>
              <a:rect l="f51" t="f52" r="f53" b="f54"/>
              <a:pathLst>
                <a:path>
                  <a:moveTo>
                    <a:pt x="f35" y="f38"/>
                  </a:moveTo>
                  <a:lnTo>
                    <a:pt x="f35" y="f35"/>
                  </a:lnTo>
                  <a:lnTo>
                    <a:pt x="f39" y="f38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grpSp>
        <p:nvGrpSpPr>
          <p:cNvPr id="8" name="Group 5">
            <a:extLst>
              <a:ext uri="{FF2B5EF4-FFF2-40B4-BE49-F238E27FC236}">
                <a16:creationId xmlns:a16="http://schemas.microsoft.com/office/drawing/2014/main" id="{338963A9-74E8-4C04-B0FB-8548BABB0482}"/>
              </a:ext>
            </a:extLst>
          </p:cNvPr>
          <p:cNvGrpSpPr/>
          <p:nvPr userDrawn="1"/>
        </p:nvGrpSpPr>
        <p:grpSpPr>
          <a:xfrm>
            <a:off x="6153727" y="5929637"/>
            <a:ext cx="6037462" cy="178152"/>
            <a:chOff x="6154543" y="5882435"/>
            <a:chExt cx="6037462" cy="178152"/>
          </a:xfrm>
        </p:grpSpPr>
        <p:sp>
          <p:nvSpPr>
            <p:cNvPr id="9" name="Rectangle 36">
              <a:extLst>
                <a:ext uri="{FF2B5EF4-FFF2-40B4-BE49-F238E27FC236}">
                  <a16:creationId xmlns:a16="http://schemas.microsoft.com/office/drawing/2014/main" id="{80E93FBA-1EC7-43CE-8F30-83BBABADEA62}"/>
                </a:ext>
              </a:extLst>
            </p:cNvPr>
            <p:cNvSpPr/>
            <p:nvPr/>
          </p:nvSpPr>
          <p:spPr>
            <a:xfrm rot="10799991">
              <a:off x="6207413" y="5882435"/>
              <a:ext cx="5984592" cy="177795"/>
            </a:xfrm>
            <a:prstGeom prst="rect">
              <a:avLst/>
            </a:prstGeom>
            <a:gradFill>
              <a:gsLst>
                <a:gs pos="0">
                  <a:srgbClr val="F1F8FE"/>
                </a:gs>
                <a:gs pos="100000">
                  <a:srgbClr val="119EBD"/>
                </a:gs>
              </a:gsLst>
              <a:lin ang="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0" name="Right Triangle 37">
              <a:extLst>
                <a:ext uri="{FF2B5EF4-FFF2-40B4-BE49-F238E27FC236}">
                  <a16:creationId xmlns:a16="http://schemas.microsoft.com/office/drawing/2014/main" id="{16854D5B-EE0C-4427-B916-56E36CCC86E1}"/>
                </a:ext>
              </a:extLst>
            </p:cNvPr>
            <p:cNvSpPr/>
            <p:nvPr/>
          </p:nvSpPr>
          <p:spPr>
            <a:xfrm rot="16200004">
              <a:off x="6093319" y="5944006"/>
              <a:ext cx="177805" cy="553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360"/>
                <a:gd name="f8" fmla="+- 0 0 -180"/>
                <a:gd name="f9" fmla="+- 0 0 -90"/>
                <a:gd name="f10" fmla="abs f3"/>
                <a:gd name="f11" fmla="abs f4"/>
                <a:gd name="f12" fmla="abs f5"/>
                <a:gd name="f13" fmla="val f6"/>
                <a:gd name="f14" fmla="*/ f7 f0 1"/>
                <a:gd name="f15" fmla="*/ f8 f0 1"/>
                <a:gd name="f16" fmla="*/ f9 f0 1"/>
                <a:gd name="f17" fmla="?: f10 f3 1"/>
                <a:gd name="f18" fmla="?: f11 f4 1"/>
                <a:gd name="f19" fmla="?: f12 f5 1"/>
                <a:gd name="f20" fmla="*/ f14 1 f2"/>
                <a:gd name="f21" fmla="*/ f15 1 f2"/>
                <a:gd name="f22" fmla="*/ f16 1 f2"/>
                <a:gd name="f23" fmla="*/ f17 1 21600"/>
                <a:gd name="f24" fmla="*/ f18 1 21600"/>
                <a:gd name="f25" fmla="*/ 21600 f17 1"/>
                <a:gd name="f26" fmla="*/ 21600 f18 1"/>
                <a:gd name="f27" fmla="+- f20 0 f1"/>
                <a:gd name="f28" fmla="+- f21 0 f1"/>
                <a:gd name="f29" fmla="+- f22 0 f1"/>
                <a:gd name="f30" fmla="min f24 f23"/>
                <a:gd name="f31" fmla="*/ f25 1 f19"/>
                <a:gd name="f32" fmla="*/ f26 1 f19"/>
                <a:gd name="f33" fmla="val f31"/>
                <a:gd name="f34" fmla="val f32"/>
                <a:gd name="f35" fmla="*/ f13 f30 1"/>
                <a:gd name="f36" fmla="+- f34 0 f13"/>
                <a:gd name="f37" fmla="+- f33 0 f13"/>
                <a:gd name="f38" fmla="*/ f34 f30 1"/>
                <a:gd name="f39" fmla="*/ f33 f30 1"/>
                <a:gd name="f40" fmla="*/ f36 1 2"/>
                <a:gd name="f41" fmla="*/ f37 1 2"/>
                <a:gd name="f42" fmla="*/ f37 1 12"/>
                <a:gd name="f43" fmla="*/ f36 7 1"/>
                <a:gd name="f44" fmla="*/ f37 7 1"/>
                <a:gd name="f45" fmla="*/ f36 11 1"/>
                <a:gd name="f46" fmla="+- f13 f40 0"/>
                <a:gd name="f47" fmla="+- f13 f41 0"/>
                <a:gd name="f48" fmla="*/ f43 1 12"/>
                <a:gd name="f49" fmla="*/ f44 1 12"/>
                <a:gd name="f50" fmla="*/ f45 1 12"/>
                <a:gd name="f51" fmla="*/ f42 f30 1"/>
                <a:gd name="f52" fmla="*/ f48 f30 1"/>
                <a:gd name="f53" fmla="*/ f49 f30 1"/>
                <a:gd name="f54" fmla="*/ f50 f30 1"/>
                <a:gd name="f55" fmla="*/ f47 f30 1"/>
                <a:gd name="f56" fmla="*/ f46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35" y="f35"/>
                </a:cxn>
                <a:cxn ang="f28">
                  <a:pos x="f35" y="f38"/>
                </a:cxn>
                <a:cxn ang="f28">
                  <a:pos x="f39" y="f38"/>
                </a:cxn>
                <a:cxn ang="f29">
                  <a:pos x="f55" y="f56"/>
                </a:cxn>
              </a:cxnLst>
              <a:rect l="f51" t="f52" r="f53" b="f54"/>
              <a:pathLst>
                <a:path>
                  <a:moveTo>
                    <a:pt x="f35" y="f38"/>
                  </a:moveTo>
                  <a:lnTo>
                    <a:pt x="f35" y="f35"/>
                  </a:lnTo>
                  <a:lnTo>
                    <a:pt x="f39" y="f38"/>
                  </a:lnTo>
                  <a:close/>
                </a:path>
              </a:pathLst>
            </a:custGeom>
            <a:solidFill>
              <a:srgbClr val="119EB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0368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24C36-2A5F-41CE-8B67-4AFFF9339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5DFA1-6342-4D86-84A8-4557938F2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FE2F5A-261F-4178-AAB7-BE17F4A678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35200"/>
            <a:ext cx="3932237" cy="36258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4D919E-A493-45B7-9D2E-A2EE1D93F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A6C53C-E830-4126-BB77-B2D4B182A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E347-F4C7-4078-B66B-F63D0139EA59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FAE1C331-2856-41B9-818D-C9955537CC5D}"/>
              </a:ext>
            </a:extLst>
          </p:cNvPr>
          <p:cNvGrpSpPr/>
          <p:nvPr userDrawn="1"/>
        </p:nvGrpSpPr>
        <p:grpSpPr>
          <a:xfrm>
            <a:off x="0" y="457200"/>
            <a:ext cx="3749040" cy="177805"/>
            <a:chOff x="-4727" y="805000"/>
            <a:chExt cx="7793577" cy="177805"/>
          </a:xfrm>
        </p:grpSpPr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BA8468D3-199D-47D5-8D96-393F6510CBC7}"/>
                </a:ext>
              </a:extLst>
            </p:cNvPr>
            <p:cNvSpPr/>
            <p:nvPr/>
          </p:nvSpPr>
          <p:spPr>
            <a:xfrm>
              <a:off x="-4727" y="805010"/>
              <a:ext cx="7793568" cy="177795"/>
            </a:xfrm>
            <a:prstGeom prst="rect">
              <a:avLst/>
            </a:prstGeom>
            <a:gradFill>
              <a:gsLst>
                <a:gs pos="0">
                  <a:srgbClr val="F1F8FE"/>
                </a:gs>
                <a:gs pos="100000">
                  <a:srgbClr val="CABEA0"/>
                </a:gs>
              </a:gsLst>
              <a:lin ang="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0" name="Right Triangle 27">
              <a:extLst>
                <a:ext uri="{FF2B5EF4-FFF2-40B4-BE49-F238E27FC236}">
                  <a16:creationId xmlns:a16="http://schemas.microsoft.com/office/drawing/2014/main" id="{884E76C4-0FFD-444F-A68D-475117B0A747}"/>
                </a:ext>
              </a:extLst>
            </p:cNvPr>
            <p:cNvSpPr/>
            <p:nvPr/>
          </p:nvSpPr>
          <p:spPr>
            <a:xfrm rot="16200004">
              <a:off x="7672269" y="866224"/>
              <a:ext cx="177805" cy="553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360"/>
                <a:gd name="f8" fmla="+- 0 0 -180"/>
                <a:gd name="f9" fmla="+- 0 0 -90"/>
                <a:gd name="f10" fmla="abs f3"/>
                <a:gd name="f11" fmla="abs f4"/>
                <a:gd name="f12" fmla="abs f5"/>
                <a:gd name="f13" fmla="val f6"/>
                <a:gd name="f14" fmla="*/ f7 f0 1"/>
                <a:gd name="f15" fmla="*/ f8 f0 1"/>
                <a:gd name="f16" fmla="*/ f9 f0 1"/>
                <a:gd name="f17" fmla="?: f10 f3 1"/>
                <a:gd name="f18" fmla="?: f11 f4 1"/>
                <a:gd name="f19" fmla="?: f12 f5 1"/>
                <a:gd name="f20" fmla="*/ f14 1 f2"/>
                <a:gd name="f21" fmla="*/ f15 1 f2"/>
                <a:gd name="f22" fmla="*/ f16 1 f2"/>
                <a:gd name="f23" fmla="*/ f17 1 21600"/>
                <a:gd name="f24" fmla="*/ f18 1 21600"/>
                <a:gd name="f25" fmla="*/ 21600 f17 1"/>
                <a:gd name="f26" fmla="*/ 21600 f18 1"/>
                <a:gd name="f27" fmla="+- f20 0 f1"/>
                <a:gd name="f28" fmla="+- f21 0 f1"/>
                <a:gd name="f29" fmla="+- f22 0 f1"/>
                <a:gd name="f30" fmla="min f24 f23"/>
                <a:gd name="f31" fmla="*/ f25 1 f19"/>
                <a:gd name="f32" fmla="*/ f26 1 f19"/>
                <a:gd name="f33" fmla="val f31"/>
                <a:gd name="f34" fmla="val f32"/>
                <a:gd name="f35" fmla="*/ f13 f30 1"/>
                <a:gd name="f36" fmla="+- f34 0 f13"/>
                <a:gd name="f37" fmla="+- f33 0 f13"/>
                <a:gd name="f38" fmla="*/ f34 f30 1"/>
                <a:gd name="f39" fmla="*/ f33 f30 1"/>
                <a:gd name="f40" fmla="*/ f36 1 2"/>
                <a:gd name="f41" fmla="*/ f37 1 2"/>
                <a:gd name="f42" fmla="*/ f37 1 12"/>
                <a:gd name="f43" fmla="*/ f36 7 1"/>
                <a:gd name="f44" fmla="*/ f37 7 1"/>
                <a:gd name="f45" fmla="*/ f36 11 1"/>
                <a:gd name="f46" fmla="+- f13 f40 0"/>
                <a:gd name="f47" fmla="+- f13 f41 0"/>
                <a:gd name="f48" fmla="*/ f43 1 12"/>
                <a:gd name="f49" fmla="*/ f44 1 12"/>
                <a:gd name="f50" fmla="*/ f45 1 12"/>
                <a:gd name="f51" fmla="*/ f42 f30 1"/>
                <a:gd name="f52" fmla="*/ f48 f30 1"/>
                <a:gd name="f53" fmla="*/ f49 f30 1"/>
                <a:gd name="f54" fmla="*/ f50 f30 1"/>
                <a:gd name="f55" fmla="*/ f47 f30 1"/>
                <a:gd name="f56" fmla="*/ f46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35" y="f35"/>
                </a:cxn>
                <a:cxn ang="f28">
                  <a:pos x="f35" y="f38"/>
                </a:cxn>
                <a:cxn ang="f28">
                  <a:pos x="f39" y="f38"/>
                </a:cxn>
                <a:cxn ang="f29">
                  <a:pos x="f55" y="f56"/>
                </a:cxn>
              </a:cxnLst>
              <a:rect l="f51" t="f52" r="f53" b="f54"/>
              <a:pathLst>
                <a:path>
                  <a:moveTo>
                    <a:pt x="f35" y="f38"/>
                  </a:moveTo>
                  <a:lnTo>
                    <a:pt x="f35" y="f35"/>
                  </a:lnTo>
                  <a:lnTo>
                    <a:pt x="f39" y="f38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grpSp>
        <p:nvGrpSpPr>
          <p:cNvPr id="11" name="Group 5">
            <a:extLst>
              <a:ext uri="{FF2B5EF4-FFF2-40B4-BE49-F238E27FC236}">
                <a16:creationId xmlns:a16="http://schemas.microsoft.com/office/drawing/2014/main" id="{D2125090-168E-4B82-A055-2C66590989A4}"/>
              </a:ext>
            </a:extLst>
          </p:cNvPr>
          <p:cNvGrpSpPr/>
          <p:nvPr userDrawn="1"/>
        </p:nvGrpSpPr>
        <p:grpSpPr>
          <a:xfrm>
            <a:off x="1299787" y="2057400"/>
            <a:ext cx="3749040" cy="178152"/>
            <a:chOff x="6154543" y="5882435"/>
            <a:chExt cx="6037462" cy="178152"/>
          </a:xfrm>
        </p:grpSpPr>
        <p:sp>
          <p:nvSpPr>
            <p:cNvPr id="12" name="Rectangle 36">
              <a:extLst>
                <a:ext uri="{FF2B5EF4-FFF2-40B4-BE49-F238E27FC236}">
                  <a16:creationId xmlns:a16="http://schemas.microsoft.com/office/drawing/2014/main" id="{E5E85B23-1E50-4D0F-B81E-03C4366A796B}"/>
                </a:ext>
              </a:extLst>
            </p:cNvPr>
            <p:cNvSpPr/>
            <p:nvPr/>
          </p:nvSpPr>
          <p:spPr>
            <a:xfrm rot="10799991">
              <a:off x="6207413" y="5882435"/>
              <a:ext cx="5984592" cy="177795"/>
            </a:xfrm>
            <a:prstGeom prst="rect">
              <a:avLst/>
            </a:prstGeom>
            <a:gradFill>
              <a:gsLst>
                <a:gs pos="0">
                  <a:srgbClr val="F1F8FE"/>
                </a:gs>
                <a:gs pos="100000">
                  <a:srgbClr val="119EBD"/>
                </a:gs>
              </a:gsLst>
              <a:lin ang="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3" name="Right Triangle 37">
              <a:extLst>
                <a:ext uri="{FF2B5EF4-FFF2-40B4-BE49-F238E27FC236}">
                  <a16:creationId xmlns:a16="http://schemas.microsoft.com/office/drawing/2014/main" id="{DFD6A61B-7AB4-407E-A6BB-8AFA1E132957}"/>
                </a:ext>
              </a:extLst>
            </p:cNvPr>
            <p:cNvSpPr/>
            <p:nvPr/>
          </p:nvSpPr>
          <p:spPr>
            <a:xfrm rot="16200004">
              <a:off x="6093319" y="5944006"/>
              <a:ext cx="177805" cy="553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360"/>
                <a:gd name="f8" fmla="+- 0 0 -180"/>
                <a:gd name="f9" fmla="+- 0 0 -90"/>
                <a:gd name="f10" fmla="abs f3"/>
                <a:gd name="f11" fmla="abs f4"/>
                <a:gd name="f12" fmla="abs f5"/>
                <a:gd name="f13" fmla="val f6"/>
                <a:gd name="f14" fmla="*/ f7 f0 1"/>
                <a:gd name="f15" fmla="*/ f8 f0 1"/>
                <a:gd name="f16" fmla="*/ f9 f0 1"/>
                <a:gd name="f17" fmla="?: f10 f3 1"/>
                <a:gd name="f18" fmla="?: f11 f4 1"/>
                <a:gd name="f19" fmla="?: f12 f5 1"/>
                <a:gd name="f20" fmla="*/ f14 1 f2"/>
                <a:gd name="f21" fmla="*/ f15 1 f2"/>
                <a:gd name="f22" fmla="*/ f16 1 f2"/>
                <a:gd name="f23" fmla="*/ f17 1 21600"/>
                <a:gd name="f24" fmla="*/ f18 1 21600"/>
                <a:gd name="f25" fmla="*/ 21600 f17 1"/>
                <a:gd name="f26" fmla="*/ 21600 f18 1"/>
                <a:gd name="f27" fmla="+- f20 0 f1"/>
                <a:gd name="f28" fmla="+- f21 0 f1"/>
                <a:gd name="f29" fmla="+- f22 0 f1"/>
                <a:gd name="f30" fmla="min f24 f23"/>
                <a:gd name="f31" fmla="*/ f25 1 f19"/>
                <a:gd name="f32" fmla="*/ f26 1 f19"/>
                <a:gd name="f33" fmla="val f31"/>
                <a:gd name="f34" fmla="val f32"/>
                <a:gd name="f35" fmla="*/ f13 f30 1"/>
                <a:gd name="f36" fmla="+- f34 0 f13"/>
                <a:gd name="f37" fmla="+- f33 0 f13"/>
                <a:gd name="f38" fmla="*/ f34 f30 1"/>
                <a:gd name="f39" fmla="*/ f33 f30 1"/>
                <a:gd name="f40" fmla="*/ f36 1 2"/>
                <a:gd name="f41" fmla="*/ f37 1 2"/>
                <a:gd name="f42" fmla="*/ f37 1 12"/>
                <a:gd name="f43" fmla="*/ f36 7 1"/>
                <a:gd name="f44" fmla="*/ f37 7 1"/>
                <a:gd name="f45" fmla="*/ f36 11 1"/>
                <a:gd name="f46" fmla="+- f13 f40 0"/>
                <a:gd name="f47" fmla="+- f13 f41 0"/>
                <a:gd name="f48" fmla="*/ f43 1 12"/>
                <a:gd name="f49" fmla="*/ f44 1 12"/>
                <a:gd name="f50" fmla="*/ f45 1 12"/>
                <a:gd name="f51" fmla="*/ f42 f30 1"/>
                <a:gd name="f52" fmla="*/ f48 f30 1"/>
                <a:gd name="f53" fmla="*/ f49 f30 1"/>
                <a:gd name="f54" fmla="*/ f50 f30 1"/>
                <a:gd name="f55" fmla="*/ f47 f30 1"/>
                <a:gd name="f56" fmla="*/ f46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35" y="f35"/>
                </a:cxn>
                <a:cxn ang="f28">
                  <a:pos x="f35" y="f38"/>
                </a:cxn>
                <a:cxn ang="f28">
                  <a:pos x="f39" y="f38"/>
                </a:cxn>
                <a:cxn ang="f29">
                  <a:pos x="f55" y="f56"/>
                </a:cxn>
              </a:cxnLst>
              <a:rect l="f51" t="f52" r="f53" b="f54"/>
              <a:pathLst>
                <a:path>
                  <a:moveTo>
                    <a:pt x="f35" y="f38"/>
                  </a:moveTo>
                  <a:lnTo>
                    <a:pt x="f35" y="f35"/>
                  </a:lnTo>
                  <a:lnTo>
                    <a:pt x="f39" y="f38"/>
                  </a:lnTo>
                  <a:close/>
                </a:path>
              </a:pathLst>
            </a:custGeom>
            <a:solidFill>
              <a:srgbClr val="119EB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6764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3E6EF-D9A0-4169-B76B-6FA31FA52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0A631A-3C8A-4D6D-B7D5-E30130FB17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3984E9-3814-4CD2-8A25-60BC4B717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18364"/>
            <a:ext cx="3932237" cy="36426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CC4BA9-3741-42F3-8C59-F6129C58A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2D5055-F756-4723-82CB-59F27E76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E347-F4C7-4078-B66B-F63D0139EA59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D376A29E-17B7-4614-8566-1B069E5D976F}"/>
              </a:ext>
            </a:extLst>
          </p:cNvPr>
          <p:cNvGrpSpPr/>
          <p:nvPr userDrawn="1"/>
        </p:nvGrpSpPr>
        <p:grpSpPr>
          <a:xfrm>
            <a:off x="0" y="457200"/>
            <a:ext cx="3749040" cy="177805"/>
            <a:chOff x="-4727" y="805000"/>
            <a:chExt cx="7793577" cy="177805"/>
          </a:xfrm>
        </p:grpSpPr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4E1A58E9-FE93-41DA-86E5-E415ED958A91}"/>
                </a:ext>
              </a:extLst>
            </p:cNvPr>
            <p:cNvSpPr/>
            <p:nvPr/>
          </p:nvSpPr>
          <p:spPr>
            <a:xfrm>
              <a:off x="-4727" y="805010"/>
              <a:ext cx="7793568" cy="177795"/>
            </a:xfrm>
            <a:prstGeom prst="rect">
              <a:avLst/>
            </a:prstGeom>
            <a:gradFill>
              <a:gsLst>
                <a:gs pos="0">
                  <a:srgbClr val="F1F8FE"/>
                </a:gs>
                <a:gs pos="100000">
                  <a:srgbClr val="CABEA0"/>
                </a:gs>
              </a:gsLst>
              <a:lin ang="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0" name="Right Triangle 27">
              <a:extLst>
                <a:ext uri="{FF2B5EF4-FFF2-40B4-BE49-F238E27FC236}">
                  <a16:creationId xmlns:a16="http://schemas.microsoft.com/office/drawing/2014/main" id="{8C8FFA02-19A5-4B5F-BF48-0664DC2F71BC}"/>
                </a:ext>
              </a:extLst>
            </p:cNvPr>
            <p:cNvSpPr/>
            <p:nvPr/>
          </p:nvSpPr>
          <p:spPr>
            <a:xfrm rot="16200004">
              <a:off x="7672269" y="866224"/>
              <a:ext cx="177805" cy="553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360"/>
                <a:gd name="f8" fmla="+- 0 0 -180"/>
                <a:gd name="f9" fmla="+- 0 0 -90"/>
                <a:gd name="f10" fmla="abs f3"/>
                <a:gd name="f11" fmla="abs f4"/>
                <a:gd name="f12" fmla="abs f5"/>
                <a:gd name="f13" fmla="val f6"/>
                <a:gd name="f14" fmla="*/ f7 f0 1"/>
                <a:gd name="f15" fmla="*/ f8 f0 1"/>
                <a:gd name="f16" fmla="*/ f9 f0 1"/>
                <a:gd name="f17" fmla="?: f10 f3 1"/>
                <a:gd name="f18" fmla="?: f11 f4 1"/>
                <a:gd name="f19" fmla="?: f12 f5 1"/>
                <a:gd name="f20" fmla="*/ f14 1 f2"/>
                <a:gd name="f21" fmla="*/ f15 1 f2"/>
                <a:gd name="f22" fmla="*/ f16 1 f2"/>
                <a:gd name="f23" fmla="*/ f17 1 21600"/>
                <a:gd name="f24" fmla="*/ f18 1 21600"/>
                <a:gd name="f25" fmla="*/ 21600 f17 1"/>
                <a:gd name="f26" fmla="*/ 21600 f18 1"/>
                <a:gd name="f27" fmla="+- f20 0 f1"/>
                <a:gd name="f28" fmla="+- f21 0 f1"/>
                <a:gd name="f29" fmla="+- f22 0 f1"/>
                <a:gd name="f30" fmla="min f24 f23"/>
                <a:gd name="f31" fmla="*/ f25 1 f19"/>
                <a:gd name="f32" fmla="*/ f26 1 f19"/>
                <a:gd name="f33" fmla="val f31"/>
                <a:gd name="f34" fmla="val f32"/>
                <a:gd name="f35" fmla="*/ f13 f30 1"/>
                <a:gd name="f36" fmla="+- f34 0 f13"/>
                <a:gd name="f37" fmla="+- f33 0 f13"/>
                <a:gd name="f38" fmla="*/ f34 f30 1"/>
                <a:gd name="f39" fmla="*/ f33 f30 1"/>
                <a:gd name="f40" fmla="*/ f36 1 2"/>
                <a:gd name="f41" fmla="*/ f37 1 2"/>
                <a:gd name="f42" fmla="*/ f37 1 12"/>
                <a:gd name="f43" fmla="*/ f36 7 1"/>
                <a:gd name="f44" fmla="*/ f37 7 1"/>
                <a:gd name="f45" fmla="*/ f36 11 1"/>
                <a:gd name="f46" fmla="+- f13 f40 0"/>
                <a:gd name="f47" fmla="+- f13 f41 0"/>
                <a:gd name="f48" fmla="*/ f43 1 12"/>
                <a:gd name="f49" fmla="*/ f44 1 12"/>
                <a:gd name="f50" fmla="*/ f45 1 12"/>
                <a:gd name="f51" fmla="*/ f42 f30 1"/>
                <a:gd name="f52" fmla="*/ f48 f30 1"/>
                <a:gd name="f53" fmla="*/ f49 f30 1"/>
                <a:gd name="f54" fmla="*/ f50 f30 1"/>
                <a:gd name="f55" fmla="*/ f47 f30 1"/>
                <a:gd name="f56" fmla="*/ f46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35" y="f35"/>
                </a:cxn>
                <a:cxn ang="f28">
                  <a:pos x="f35" y="f38"/>
                </a:cxn>
                <a:cxn ang="f28">
                  <a:pos x="f39" y="f38"/>
                </a:cxn>
                <a:cxn ang="f29">
                  <a:pos x="f55" y="f56"/>
                </a:cxn>
              </a:cxnLst>
              <a:rect l="f51" t="f52" r="f53" b="f54"/>
              <a:pathLst>
                <a:path>
                  <a:moveTo>
                    <a:pt x="f35" y="f38"/>
                  </a:moveTo>
                  <a:lnTo>
                    <a:pt x="f35" y="f35"/>
                  </a:lnTo>
                  <a:lnTo>
                    <a:pt x="f39" y="f38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grpSp>
        <p:nvGrpSpPr>
          <p:cNvPr id="11" name="Group 5">
            <a:extLst>
              <a:ext uri="{FF2B5EF4-FFF2-40B4-BE49-F238E27FC236}">
                <a16:creationId xmlns:a16="http://schemas.microsoft.com/office/drawing/2014/main" id="{6AF91204-672F-45B1-998C-8FBAA57B0123}"/>
              </a:ext>
            </a:extLst>
          </p:cNvPr>
          <p:cNvGrpSpPr/>
          <p:nvPr userDrawn="1"/>
        </p:nvGrpSpPr>
        <p:grpSpPr>
          <a:xfrm>
            <a:off x="1299787" y="2057400"/>
            <a:ext cx="3749040" cy="178152"/>
            <a:chOff x="6154543" y="5882435"/>
            <a:chExt cx="6037462" cy="178152"/>
          </a:xfrm>
        </p:grpSpPr>
        <p:sp>
          <p:nvSpPr>
            <p:cNvPr id="12" name="Rectangle 36">
              <a:extLst>
                <a:ext uri="{FF2B5EF4-FFF2-40B4-BE49-F238E27FC236}">
                  <a16:creationId xmlns:a16="http://schemas.microsoft.com/office/drawing/2014/main" id="{0D5DEF63-E221-4B0C-858F-BC8AA71A208D}"/>
                </a:ext>
              </a:extLst>
            </p:cNvPr>
            <p:cNvSpPr/>
            <p:nvPr/>
          </p:nvSpPr>
          <p:spPr>
            <a:xfrm rot="10799991">
              <a:off x="6207413" y="5882435"/>
              <a:ext cx="5984592" cy="177795"/>
            </a:xfrm>
            <a:prstGeom prst="rect">
              <a:avLst/>
            </a:prstGeom>
            <a:gradFill>
              <a:gsLst>
                <a:gs pos="0">
                  <a:srgbClr val="F1F8FE"/>
                </a:gs>
                <a:gs pos="100000">
                  <a:srgbClr val="119EBD"/>
                </a:gs>
              </a:gsLst>
              <a:lin ang="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3" name="Right Triangle 37">
              <a:extLst>
                <a:ext uri="{FF2B5EF4-FFF2-40B4-BE49-F238E27FC236}">
                  <a16:creationId xmlns:a16="http://schemas.microsoft.com/office/drawing/2014/main" id="{7F9C50B8-153B-4E27-955A-00CED8C9F9B3}"/>
                </a:ext>
              </a:extLst>
            </p:cNvPr>
            <p:cNvSpPr/>
            <p:nvPr/>
          </p:nvSpPr>
          <p:spPr>
            <a:xfrm rot="16200004">
              <a:off x="6093319" y="5944006"/>
              <a:ext cx="177805" cy="553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360"/>
                <a:gd name="f8" fmla="+- 0 0 -180"/>
                <a:gd name="f9" fmla="+- 0 0 -90"/>
                <a:gd name="f10" fmla="abs f3"/>
                <a:gd name="f11" fmla="abs f4"/>
                <a:gd name="f12" fmla="abs f5"/>
                <a:gd name="f13" fmla="val f6"/>
                <a:gd name="f14" fmla="*/ f7 f0 1"/>
                <a:gd name="f15" fmla="*/ f8 f0 1"/>
                <a:gd name="f16" fmla="*/ f9 f0 1"/>
                <a:gd name="f17" fmla="?: f10 f3 1"/>
                <a:gd name="f18" fmla="?: f11 f4 1"/>
                <a:gd name="f19" fmla="?: f12 f5 1"/>
                <a:gd name="f20" fmla="*/ f14 1 f2"/>
                <a:gd name="f21" fmla="*/ f15 1 f2"/>
                <a:gd name="f22" fmla="*/ f16 1 f2"/>
                <a:gd name="f23" fmla="*/ f17 1 21600"/>
                <a:gd name="f24" fmla="*/ f18 1 21600"/>
                <a:gd name="f25" fmla="*/ 21600 f17 1"/>
                <a:gd name="f26" fmla="*/ 21600 f18 1"/>
                <a:gd name="f27" fmla="+- f20 0 f1"/>
                <a:gd name="f28" fmla="+- f21 0 f1"/>
                <a:gd name="f29" fmla="+- f22 0 f1"/>
                <a:gd name="f30" fmla="min f24 f23"/>
                <a:gd name="f31" fmla="*/ f25 1 f19"/>
                <a:gd name="f32" fmla="*/ f26 1 f19"/>
                <a:gd name="f33" fmla="val f31"/>
                <a:gd name="f34" fmla="val f32"/>
                <a:gd name="f35" fmla="*/ f13 f30 1"/>
                <a:gd name="f36" fmla="+- f34 0 f13"/>
                <a:gd name="f37" fmla="+- f33 0 f13"/>
                <a:gd name="f38" fmla="*/ f34 f30 1"/>
                <a:gd name="f39" fmla="*/ f33 f30 1"/>
                <a:gd name="f40" fmla="*/ f36 1 2"/>
                <a:gd name="f41" fmla="*/ f37 1 2"/>
                <a:gd name="f42" fmla="*/ f37 1 12"/>
                <a:gd name="f43" fmla="*/ f36 7 1"/>
                <a:gd name="f44" fmla="*/ f37 7 1"/>
                <a:gd name="f45" fmla="*/ f36 11 1"/>
                <a:gd name="f46" fmla="+- f13 f40 0"/>
                <a:gd name="f47" fmla="+- f13 f41 0"/>
                <a:gd name="f48" fmla="*/ f43 1 12"/>
                <a:gd name="f49" fmla="*/ f44 1 12"/>
                <a:gd name="f50" fmla="*/ f45 1 12"/>
                <a:gd name="f51" fmla="*/ f42 f30 1"/>
                <a:gd name="f52" fmla="*/ f48 f30 1"/>
                <a:gd name="f53" fmla="*/ f49 f30 1"/>
                <a:gd name="f54" fmla="*/ f50 f30 1"/>
                <a:gd name="f55" fmla="*/ f47 f30 1"/>
                <a:gd name="f56" fmla="*/ f46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35" y="f35"/>
                </a:cxn>
                <a:cxn ang="f28">
                  <a:pos x="f35" y="f38"/>
                </a:cxn>
                <a:cxn ang="f28">
                  <a:pos x="f39" y="f38"/>
                </a:cxn>
                <a:cxn ang="f29">
                  <a:pos x="f55" y="f56"/>
                </a:cxn>
              </a:cxnLst>
              <a:rect l="f51" t="f52" r="f53" b="f54"/>
              <a:pathLst>
                <a:path>
                  <a:moveTo>
                    <a:pt x="f35" y="f38"/>
                  </a:moveTo>
                  <a:lnTo>
                    <a:pt x="f35" y="f35"/>
                  </a:lnTo>
                  <a:lnTo>
                    <a:pt x="f39" y="f38"/>
                  </a:lnTo>
                  <a:close/>
                </a:path>
              </a:pathLst>
            </a:custGeom>
            <a:solidFill>
              <a:srgbClr val="119EB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8635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32D073-53EE-4AC7-AE65-DD38504C1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3967"/>
            <a:ext cx="10515600" cy="684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A5F2C-2D97-43E4-8A60-1C28093BF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13503"/>
            <a:ext cx="10515600" cy="4963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AF77F-57C6-493D-9411-A0B96DF3D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190916"/>
            <a:ext cx="1900085" cy="695991"/>
          </a:xfrm>
          <a:prstGeom prst="rect">
            <a:avLst/>
          </a:prstGeom>
          <a:blipFill>
            <a:blip r:embed="rId14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9074F-E677-4248-9E62-9F312C577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00413"/>
            <a:ext cx="2743200" cy="2769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EE347-F4C7-4078-B66B-F63D0139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380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b="1" kern="1200" dirty="0" smtClean="0">
          <a:solidFill>
            <a:srgbClr val="252525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149FBE"/>
        </a:buClr>
        <a:buFont typeface="Wingdings 3" panose="05040102010807070707" pitchFamily="18" charset="2"/>
        <a:buChar char=""/>
        <a:defRPr lang="en-US" sz="2400" kern="1200" dirty="0" smtClean="0">
          <a:solidFill>
            <a:srgbClr val="22222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49FBE"/>
        </a:buClr>
        <a:buFont typeface="Wingdings" panose="05000000000000000000" pitchFamily="2" charset="2"/>
        <a:buChar char="Ø"/>
        <a:defRPr lang="en-US" sz="2400" kern="1200" dirty="0" smtClean="0">
          <a:solidFill>
            <a:srgbClr val="22222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rgbClr val="22222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rgbClr val="22222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rgbClr val="22222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gif"/><Relationship Id="rId3" Type="http://schemas.openxmlformats.org/officeDocument/2006/relationships/hyperlink" Target="https://www.interdigital.com/" TargetMode="External"/><Relationship Id="rId7" Type="http://schemas.openxmlformats.org/officeDocument/2006/relationships/image" Target="../media/image43.png"/><Relationship Id="rId2" Type="http://schemas.openxmlformats.org/officeDocument/2006/relationships/hyperlink" Target="https://openairinterface.org/oai-5g-core-network-project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xo4YDhv0Stw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0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7.png"/><Relationship Id="rId3" Type="http://schemas.openxmlformats.org/officeDocument/2006/relationships/image" Target="../media/image4.jpeg"/><Relationship Id="rId21" Type="http://schemas.openxmlformats.org/officeDocument/2006/relationships/image" Target="../media/image20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hyperlink" Target="https://www.interdigital.com/" TargetMode="External"/><Relationship Id="rId2" Type="http://schemas.openxmlformats.org/officeDocument/2006/relationships/hyperlink" Target="https://openairinterface.org/oai-5g-ran-project/" TargetMode="External"/><Relationship Id="rId16" Type="http://schemas.openxmlformats.org/officeDocument/2006/relationships/image" Target="../media/image16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hyperlink" Target="https://advancedwireless.org/" TargetMode="External"/><Relationship Id="rId10" Type="http://schemas.openxmlformats.org/officeDocument/2006/relationships/image" Target="../media/image11.png"/><Relationship Id="rId19" Type="http://schemas.openxmlformats.org/officeDocument/2006/relationships/image" Target="../media/image18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52969" y="1187312"/>
            <a:ext cx="6274042" cy="178974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OpenAirInterface RAN Roadmap</a:t>
            </a:r>
            <a:r>
              <a:rPr lang="en-US" dirty="0"/>
              <a:t> 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Florian Kaltenberger</a:t>
            </a:r>
            <a:r>
              <a:rPr lang="fr-FR" dirty="0"/>
              <a:t> </a:t>
            </a:r>
            <a:r>
              <a:rPr lang="fr-FR" dirty="0" smtClean="0"/>
              <a:t>(Eurecom, OSA)</a:t>
            </a:r>
          </a:p>
          <a:p>
            <a:r>
              <a:rPr lang="fr-FR" dirty="0" smtClean="0"/>
              <a:t>OAI </a:t>
            </a:r>
            <a:r>
              <a:rPr lang="fr-FR" dirty="0" err="1" smtClean="0"/>
              <a:t>Fall</a:t>
            </a:r>
            <a:r>
              <a:rPr lang="fr-FR" dirty="0" smtClean="0"/>
              <a:t> Workshop, 8.12.2021</a:t>
            </a:r>
          </a:p>
        </p:txBody>
      </p:sp>
    </p:spTree>
    <p:extLst>
      <p:ext uri="{BB962C8B-B14F-4D97-AF65-F5344CB8AC3E}">
        <p14:creationId xmlns:p14="http://schemas.microsoft.com/office/powerpoint/2010/main" val="126749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6DB86-AECD-46AC-A2E4-BF66533C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" y="66052"/>
            <a:ext cx="12179408" cy="622305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DB2C1E-2D4A-4176-90A6-9E8155A51BC1}"/>
              </a:ext>
            </a:extLst>
          </p:cNvPr>
          <p:cNvSpPr txBox="1"/>
          <p:nvPr/>
        </p:nvSpPr>
        <p:spPr>
          <a:xfrm>
            <a:off x="9058838" y="1247216"/>
            <a:ext cx="13467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COTS </a:t>
            </a:r>
            <a:r>
              <a:rPr lang="en-US" sz="2400" dirty="0" smtClean="0">
                <a:solidFill>
                  <a:schemeClr val="bg1"/>
                </a:solidFill>
              </a:rPr>
              <a:t>UE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(</a:t>
            </a:r>
            <a:r>
              <a:rPr lang="en-US" sz="2400" dirty="0" err="1" smtClean="0">
                <a:solidFill>
                  <a:schemeClr val="bg1"/>
                </a:solidFill>
              </a:rPr>
              <a:t>Quectel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963199-23D0-483F-9695-1AF3404E0133}"/>
              </a:ext>
            </a:extLst>
          </p:cNvPr>
          <p:cNvSpPr txBox="1"/>
          <p:nvPr/>
        </p:nvSpPr>
        <p:spPr>
          <a:xfrm>
            <a:off x="1733909" y="5613823"/>
            <a:ext cx="805134" cy="191754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 sz="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 b="33046"/>
          <a:stretch/>
        </p:blipFill>
        <p:spPr>
          <a:xfrm>
            <a:off x="5089401" y="0"/>
            <a:ext cx="2243667" cy="452603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64566" y="6400413"/>
            <a:ext cx="9566694" cy="379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60MHz (162PRBs), 30kHz SCS, 6DL/1S/2UL slots, SISO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04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 UE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Supporting "noS1" mode (DL and UL): </a:t>
            </a:r>
          </a:p>
          <a:p>
            <a:pPr lvl="1"/>
            <a:r>
              <a:rPr lang="en-US" dirty="0"/>
              <a:t>Creates TUN interface to PDCP to inject and receive user-place traffic</a:t>
            </a:r>
          </a:p>
          <a:p>
            <a:pPr lvl="1"/>
            <a:r>
              <a:rPr lang="en-US" dirty="0"/>
              <a:t>No connection to the core network</a:t>
            </a:r>
          </a:p>
          <a:p>
            <a:r>
              <a:rPr lang="en-US" dirty="0"/>
              <a:t>Supporting Standalone (SA) mode: </a:t>
            </a:r>
          </a:p>
          <a:p>
            <a:pPr lvl="1"/>
            <a:r>
              <a:rPr lang="en-US" dirty="0"/>
              <a:t>UE can register with the 5G Core Network, establish a PDU Session and exchange user-plane </a:t>
            </a:r>
            <a:r>
              <a:rPr lang="en-US" dirty="0" smtClean="0"/>
              <a:t>traffic</a:t>
            </a:r>
          </a:p>
          <a:p>
            <a:r>
              <a:rPr lang="en-US" dirty="0" smtClean="0"/>
              <a:t>Testing with </a:t>
            </a:r>
            <a:r>
              <a:rPr lang="en-US" dirty="0" err="1" smtClean="0"/>
              <a:t>rfsimulator</a:t>
            </a:r>
            <a:r>
              <a:rPr lang="en-US" dirty="0" smtClean="0"/>
              <a:t> and USRP</a:t>
            </a:r>
          </a:p>
          <a:p>
            <a:pPr lvl="1"/>
            <a:r>
              <a:rPr lang="en-US" dirty="0" smtClean="0"/>
              <a:t>Throughput currently limited but will be improved</a:t>
            </a:r>
            <a:endParaRPr lang="en-US" dirty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1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Functional splits in OAI 4G/5G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1790" y="1268413"/>
            <a:ext cx="5933973" cy="49688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F1-C and F1-U</a:t>
            </a:r>
          </a:p>
          <a:p>
            <a:pPr lvl="1"/>
            <a:r>
              <a:rPr lang="en-US" dirty="0" smtClean="0"/>
              <a:t>Revised implementation under integration</a:t>
            </a:r>
          </a:p>
          <a:p>
            <a:pPr lvl="1"/>
            <a:r>
              <a:rPr lang="en-US" dirty="0" smtClean="0"/>
              <a:t>Interoperability </a:t>
            </a:r>
            <a:r>
              <a:rPr lang="en-US" dirty="0"/>
              <a:t>testing with </a:t>
            </a:r>
            <a:r>
              <a:rPr lang="en-US" dirty="0" err="1"/>
              <a:t>Acceleran</a:t>
            </a:r>
            <a:r>
              <a:rPr lang="en-US" dirty="0"/>
              <a:t> ongoing</a:t>
            </a:r>
          </a:p>
          <a:p>
            <a:r>
              <a:rPr lang="en-US" dirty="0" smtClean="0"/>
              <a:t>5G FAPI </a:t>
            </a:r>
          </a:p>
          <a:p>
            <a:pPr lvl="1"/>
            <a:r>
              <a:rPr lang="en-US" dirty="0" smtClean="0"/>
              <a:t>today all L1 procedures compliant with SCF 5G FAPI </a:t>
            </a:r>
          </a:p>
          <a:p>
            <a:pPr lvl="1"/>
            <a:r>
              <a:rPr lang="en-US" dirty="0" smtClean="0"/>
              <a:t>5G </a:t>
            </a:r>
            <a:r>
              <a:rPr lang="en-US" dirty="0" err="1" smtClean="0"/>
              <a:t>nFAPI</a:t>
            </a:r>
            <a:endParaRPr lang="en-US" dirty="0" smtClean="0"/>
          </a:p>
          <a:p>
            <a:r>
              <a:rPr lang="en-US" dirty="0" err="1" smtClean="0"/>
              <a:t>Fronthaul</a:t>
            </a:r>
            <a:endParaRPr lang="en-US" dirty="0" smtClean="0"/>
          </a:p>
          <a:p>
            <a:pPr lvl="1"/>
            <a:r>
              <a:rPr lang="en-US" dirty="0" err="1" smtClean="0"/>
              <a:t>eCPRI</a:t>
            </a:r>
            <a:r>
              <a:rPr lang="en-US" dirty="0" smtClean="0"/>
              <a:t> (with AW2S)</a:t>
            </a:r>
          </a:p>
          <a:p>
            <a:pPr lvl="1"/>
            <a:r>
              <a:rPr lang="en-US" dirty="0" smtClean="0"/>
              <a:t>O-RAN 7.2 U-plane done (with </a:t>
            </a:r>
            <a:r>
              <a:rPr lang="en-US" dirty="0" err="1" smtClean="0"/>
              <a:t>Benetel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O-RAN 7.2 S/C-plane ongoing </a:t>
            </a:r>
          </a:p>
          <a:p>
            <a:pPr lvl="1"/>
            <a:r>
              <a:rPr lang="en-US" dirty="0" smtClean="0"/>
              <a:t>Interoperability with other RRUs (</a:t>
            </a:r>
            <a:r>
              <a:rPr lang="en-US" dirty="0" err="1" smtClean="0"/>
              <a:t>Mavenir</a:t>
            </a:r>
            <a:r>
              <a:rPr lang="en-US" dirty="0" smtClean="0"/>
              <a:t>, Foxconn) planned for beginning 2022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5843" y="1794628"/>
            <a:ext cx="2369644" cy="3213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 bwMode="auto">
          <a:xfrm>
            <a:off x="2740325" y="1293965"/>
            <a:ext cx="1987251" cy="54346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pitchFamily="34" charset="0"/>
              </a:rPr>
              <a:t>CU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740325" y="2507413"/>
            <a:ext cx="1987251" cy="181442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740325" y="5007829"/>
            <a:ext cx="1987251" cy="54346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pitchFamily="34" charset="0"/>
              </a:rPr>
              <a:t>RRH</a:t>
            </a:r>
          </a:p>
        </p:txBody>
      </p:sp>
      <p:cxnSp>
        <p:nvCxnSpPr>
          <p:cNvPr id="12" name="Straight Arrow Connector 11"/>
          <p:cNvCxnSpPr>
            <a:stCxn id="9" idx="2"/>
            <a:endCxn id="10" idx="0"/>
          </p:cNvCxnSpPr>
          <p:nvPr/>
        </p:nvCxnSpPr>
        <p:spPr bwMode="auto">
          <a:xfrm>
            <a:off x="3733951" y="4321833"/>
            <a:ext cx="0" cy="6859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triangle"/>
            <a:tailEnd type="triangle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3792016" y="4388934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O-RAN 7.2</a:t>
            </a:r>
          </a:p>
          <a:p>
            <a:r>
              <a:rPr lang="en-US" dirty="0" err="1"/>
              <a:t>eCPRI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3733951" y="1829787"/>
            <a:ext cx="0" cy="6859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triangle"/>
            <a:tailEnd type="triangle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3842203" y="1954763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3GPP F1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042250" y="2613806"/>
            <a:ext cx="1388853" cy="498895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pitchFamily="34" charset="0"/>
              </a:rPr>
              <a:t>MAC/RLC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3042250" y="3614197"/>
            <a:ext cx="1388853" cy="498895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pitchFamily="34" charset="0"/>
              </a:rPr>
              <a:t>PHY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22235" y="2457797"/>
            <a:ext cx="474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DU</a:t>
            </a:r>
          </a:p>
        </p:txBody>
      </p:sp>
      <p:cxnSp>
        <p:nvCxnSpPr>
          <p:cNvPr id="20" name="Straight Arrow Connector 19"/>
          <p:cNvCxnSpPr>
            <a:endCxn id="17" idx="0"/>
          </p:cNvCxnSpPr>
          <p:nvPr/>
        </p:nvCxnSpPr>
        <p:spPr bwMode="auto">
          <a:xfrm>
            <a:off x="3733950" y="3136150"/>
            <a:ext cx="2727" cy="47804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triangle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3866403" y="3178781"/>
            <a:ext cx="1290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SCF 5G FAPI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869" y="4664831"/>
            <a:ext cx="965003" cy="12858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00" y="4621321"/>
            <a:ext cx="1269920" cy="1372887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42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T1 LDPC Offload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20756"/>
            <a:ext cx="8078688" cy="4905409"/>
          </a:xfrm>
        </p:spPr>
        <p:txBody>
          <a:bodyPr>
            <a:normAutofit/>
          </a:bodyPr>
          <a:lstStyle/>
          <a:p>
            <a:r>
              <a:rPr lang="en-US" dirty="0" smtClean="0"/>
              <a:t>Channel coding/decoding consumes most energy/processing time</a:t>
            </a:r>
          </a:p>
          <a:p>
            <a:pPr lvl="1"/>
            <a:r>
              <a:rPr lang="en-US" dirty="0" smtClean="0"/>
              <a:t>91% of total RX processing time in OAI</a:t>
            </a:r>
          </a:p>
          <a:p>
            <a:r>
              <a:rPr lang="en-US" dirty="0" smtClean="0"/>
              <a:t>Xilinx </a:t>
            </a:r>
            <a:r>
              <a:rPr lang="en-US" dirty="0"/>
              <a:t>T1 accelerator </a:t>
            </a:r>
            <a:r>
              <a:rPr lang="en-US" dirty="0" smtClean="0"/>
              <a:t>card</a:t>
            </a:r>
          </a:p>
          <a:p>
            <a:pPr lvl="1"/>
            <a:r>
              <a:rPr lang="en-US" dirty="0" smtClean="0"/>
              <a:t>Contains ZU19EG </a:t>
            </a:r>
            <a:r>
              <a:rPr lang="en-US" dirty="0" err="1" smtClean="0"/>
              <a:t>MPSoC</a:t>
            </a:r>
            <a:r>
              <a:rPr lang="en-US" dirty="0" smtClean="0"/>
              <a:t> and ZU21DR </a:t>
            </a:r>
            <a:r>
              <a:rPr lang="en-US" dirty="0" err="1" smtClean="0"/>
              <a:t>RFSoC</a:t>
            </a:r>
            <a:endParaRPr lang="en-US" dirty="0" smtClean="0"/>
          </a:p>
          <a:p>
            <a:pPr lvl="1"/>
            <a:r>
              <a:rPr lang="en-US" dirty="0" smtClean="0"/>
              <a:t>Offload of forward error correction and </a:t>
            </a:r>
            <a:r>
              <a:rPr lang="en-US" dirty="0" err="1" smtClean="0"/>
              <a:t>fronthaul</a:t>
            </a:r>
            <a:endParaRPr lang="en-US" dirty="0" smtClean="0"/>
          </a:p>
          <a:p>
            <a:pPr lvl="1"/>
            <a:r>
              <a:rPr lang="en-US" dirty="0" err="1" smtClean="0"/>
              <a:t>Bitstream</a:t>
            </a:r>
            <a:r>
              <a:rPr lang="en-US" dirty="0" smtClean="0"/>
              <a:t> and drivers provided by VVDN</a:t>
            </a:r>
          </a:p>
          <a:p>
            <a:r>
              <a:rPr lang="en-US" dirty="0"/>
              <a:t>LDPC </a:t>
            </a:r>
            <a:r>
              <a:rPr lang="en-US" dirty="0" smtClean="0"/>
              <a:t>channel </a:t>
            </a:r>
            <a:r>
              <a:rPr lang="en-US" dirty="0"/>
              <a:t>decoding </a:t>
            </a:r>
            <a:r>
              <a:rPr lang="en-US" dirty="0" smtClean="0"/>
              <a:t>integrated in OAI</a:t>
            </a:r>
          </a:p>
          <a:p>
            <a:pPr lvl="1"/>
            <a:r>
              <a:rPr lang="en-US" dirty="0" smtClean="0"/>
              <a:t>Works with </a:t>
            </a:r>
            <a:r>
              <a:rPr lang="en-US" dirty="0" err="1" smtClean="0"/>
              <a:t>nr_ulsim</a:t>
            </a:r>
            <a:r>
              <a:rPr lang="en-US" dirty="0" smtClean="0"/>
              <a:t> and </a:t>
            </a:r>
            <a:r>
              <a:rPr lang="en-US" dirty="0" err="1" smtClean="0"/>
              <a:t>nr-softmodem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Integration in develop ongoing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289" y="2283949"/>
            <a:ext cx="3364332" cy="28732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9168341" y="548681"/>
            <a:ext cx="2179272" cy="188204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9360363" y="655073"/>
            <a:ext cx="1824203" cy="56224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pitchFamily="34" charset="0"/>
              </a:rPr>
              <a:t>MAC/RLC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9360363" y="1655464"/>
            <a:ext cx="1824203" cy="66863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pitchFamily="34" charset="0"/>
              </a:rPr>
              <a:t>PHY</a:t>
            </a:r>
          </a:p>
        </p:txBody>
      </p:sp>
      <p:cxnSp>
        <p:nvCxnSpPr>
          <p:cNvPr id="11" name="Straight Arrow Connector 10"/>
          <p:cNvCxnSpPr>
            <a:stCxn id="9" idx="2"/>
            <a:endCxn id="10" idx="0"/>
          </p:cNvCxnSpPr>
          <p:nvPr/>
        </p:nvCxnSpPr>
        <p:spPr bwMode="auto">
          <a:xfrm>
            <a:off x="10272464" y="1217314"/>
            <a:ext cx="0" cy="43815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triangle"/>
            <a:tailEnd type="triangle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10320470" y="1236333"/>
            <a:ext cx="1290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SCF 5G FAPI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456374" y="2046685"/>
            <a:ext cx="768085" cy="277411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dirty="0">
                <a:solidFill>
                  <a:schemeClr val="tx1"/>
                </a:solidFill>
              </a:rPr>
              <a:t>FH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320470" y="2046685"/>
            <a:ext cx="768085" cy="277411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dirty="0">
                <a:solidFill>
                  <a:schemeClr val="tx1"/>
                </a:solidFill>
              </a:rPr>
              <a:t>FEC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>
            <a:stCxn id="20" idx="2"/>
          </p:cNvCxnSpPr>
          <p:nvPr/>
        </p:nvCxnSpPr>
        <p:spPr>
          <a:xfrm>
            <a:off x="9840416" y="2324096"/>
            <a:ext cx="0" cy="106673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0704512" y="2334717"/>
            <a:ext cx="0" cy="106673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9648395" y="5326593"/>
            <a:ext cx="1152128" cy="719105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RRU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0257977" y="4259853"/>
            <a:ext cx="0" cy="106673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0276742" y="4656737"/>
            <a:ext cx="176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O-RAN 7.2 C/U/S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976673" y="2600127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DPDK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840417" y="2590224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BBDEV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121" y="351779"/>
            <a:ext cx="2486673" cy="774293"/>
          </a:xfrm>
          <a:prstGeom prst="rect">
            <a:avLst/>
          </a:prstGeom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3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T1 LDPC Offload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24744"/>
            <a:ext cx="5472608" cy="4104456"/>
          </a:xfrm>
          <a:prstGeom prst="rect">
            <a:avLst/>
          </a:prstGeom>
        </p:spPr>
      </p:pic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609600" y="5324649"/>
            <a:ext cx="10972800" cy="9846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333" dirty="0"/>
              <a:t>NR-PUSCH, SCS 30kHz, 106PRB, 12OFDM symbols, 1 DRMS, SISO, TDL-C channel </a:t>
            </a:r>
          </a:p>
          <a:p>
            <a:pPr marL="0" indent="0">
              <a:buNone/>
            </a:pPr>
            <a:endParaRPr lang="en-US" sz="1333" dirty="0"/>
          </a:p>
          <a:p>
            <a:pPr marL="0" indent="0">
              <a:buNone/>
            </a:pPr>
            <a:r>
              <a:rPr lang="en-US" sz="1333" dirty="0"/>
              <a:t>Florian Kaltenberger, </a:t>
            </a:r>
            <a:r>
              <a:rPr lang="en-US" sz="1333" dirty="0" err="1"/>
              <a:t>Hongzhi</a:t>
            </a:r>
            <a:r>
              <a:rPr lang="en-US" sz="1333" dirty="0"/>
              <a:t> Wang, </a:t>
            </a:r>
            <a:r>
              <a:rPr lang="en-US" sz="1333" dirty="0" err="1"/>
              <a:t>Saktivel</a:t>
            </a:r>
            <a:r>
              <a:rPr lang="en-US" sz="1333" dirty="0"/>
              <a:t> </a:t>
            </a:r>
            <a:r>
              <a:rPr lang="en-US" sz="1333" dirty="0" err="1"/>
              <a:t>Velumani</a:t>
            </a:r>
            <a:r>
              <a:rPr lang="en-US" sz="1333" dirty="0"/>
              <a:t>, “Performance evaluation of offloading LDPC decoding to an FPGA in 5G baseband processing,” Workshop on Smart Antennas (WSA2021), Sophia-Antipolis, France, 10-12.11.2021.</a:t>
            </a:r>
          </a:p>
        </p:txBody>
      </p:sp>
      <p:pic>
        <p:nvPicPr>
          <p:cNvPr id="14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12" y="1124744"/>
            <a:ext cx="5471856" cy="41038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74189" y="1124744"/>
            <a:ext cx="1349024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67" b="1" dirty="0"/>
              <a:t>execution time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07968" y="383967"/>
            <a:ext cx="4146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See demo during second session</a:t>
            </a:r>
            <a:endParaRPr lang="en-US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81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905" y="1237193"/>
            <a:ext cx="6941617" cy="49054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L2 emulator for 4G and 5G NSA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20756"/>
            <a:ext cx="4910336" cy="4905409"/>
          </a:xfrm>
        </p:spPr>
        <p:txBody>
          <a:bodyPr>
            <a:normAutofit/>
          </a:bodyPr>
          <a:lstStyle/>
          <a:p>
            <a:r>
              <a:rPr lang="en-US" dirty="0" smtClean="0"/>
              <a:t>Old L2 emulator replaced by more modular design </a:t>
            </a:r>
          </a:p>
          <a:p>
            <a:r>
              <a:rPr lang="en-US" dirty="0" smtClean="0"/>
              <a:t>Based on 4G and 5G </a:t>
            </a:r>
            <a:r>
              <a:rPr lang="en-US" dirty="0" err="1" smtClean="0"/>
              <a:t>nFAPI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Channel proxy</a:t>
            </a:r>
          </a:p>
          <a:p>
            <a:r>
              <a:rPr lang="en-US" dirty="0" smtClean="0"/>
              <a:t>NSA UE</a:t>
            </a:r>
          </a:p>
          <a:p>
            <a:r>
              <a:rPr lang="en-US" dirty="0" smtClean="0"/>
              <a:t>Many </a:t>
            </a:r>
            <a:r>
              <a:rPr lang="en-US" dirty="0" err="1" smtClean="0"/>
              <a:t>bugfixes</a:t>
            </a:r>
            <a:r>
              <a:rPr lang="en-US" dirty="0" smtClean="0"/>
              <a:t> and performance improvements, especially for multiple UEs </a:t>
            </a:r>
          </a:p>
          <a:p>
            <a:r>
              <a:rPr lang="en-US" dirty="0" smtClean="0"/>
              <a:t>Under integration in develop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755" y="152295"/>
            <a:ext cx="2130524" cy="871148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5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OAI4test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20755"/>
            <a:ext cx="10972800" cy="1446731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>
                <a:sym typeface="Poppins"/>
              </a:rPr>
              <a:t>Objectives</a:t>
            </a:r>
            <a:r>
              <a:rPr lang="en-US" dirty="0" smtClean="0">
                <a:sym typeface="Poppins"/>
              </a:rPr>
              <a:t> </a:t>
            </a:r>
          </a:p>
          <a:p>
            <a:pPr lvl="1"/>
            <a:r>
              <a:rPr lang="en-US" dirty="0" smtClean="0">
                <a:sym typeface="Poppins Light"/>
              </a:rPr>
              <a:t>develop an automatic protocol tester for UEs (4G and 5G) based on OAI</a:t>
            </a:r>
          </a:p>
          <a:p>
            <a:pPr lvl="1"/>
            <a:r>
              <a:rPr lang="en-US" dirty="0">
                <a:sym typeface="Poppins"/>
              </a:rPr>
              <a:t>c</a:t>
            </a:r>
            <a:r>
              <a:rPr lang="en-US" dirty="0" smtClean="0">
                <a:sym typeface="Poppins"/>
              </a:rPr>
              <a:t>ompatible with TTCN tests defined by ETSI/3GPP</a:t>
            </a:r>
          </a:p>
        </p:txBody>
      </p:sp>
      <p:pic>
        <p:nvPicPr>
          <p:cNvPr id="12" name="Google Shape;79;gc8ac31cce9_0_128"/>
          <p:cNvPicPr preferRelativeResize="0"/>
          <p:nvPr/>
        </p:nvPicPr>
        <p:blipFill rotWithShape="1">
          <a:blip r:embed="rId2">
            <a:alphaModFix/>
          </a:blip>
          <a:srcRect t="14987" b="18429"/>
          <a:stretch/>
        </p:blipFill>
        <p:spPr>
          <a:xfrm>
            <a:off x="10224459" y="86256"/>
            <a:ext cx="1573989" cy="1038488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pic>
        <p:nvPicPr>
          <p:cNvPr id="13" name="Google Shape;81;gc8ac31cce9_0_1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48129" y="176629"/>
            <a:ext cx="2844223" cy="8490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E093F9B9-96E5-4FD9-B7C4-5545161B8BD3}"/>
              </a:ext>
            </a:extLst>
          </p:cNvPr>
          <p:cNvGrpSpPr/>
          <p:nvPr/>
        </p:nvGrpSpPr>
        <p:grpSpPr>
          <a:xfrm>
            <a:off x="1007435" y="2403200"/>
            <a:ext cx="10343071" cy="4000916"/>
            <a:chOff x="25369" y="1304168"/>
            <a:chExt cx="9125455" cy="352991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45E48CD-4AF0-41C4-96BD-FDCFDB0D5184}"/>
                </a:ext>
              </a:extLst>
            </p:cNvPr>
            <p:cNvGrpSpPr/>
            <p:nvPr/>
          </p:nvGrpSpPr>
          <p:grpSpPr>
            <a:xfrm>
              <a:off x="25369" y="1304168"/>
              <a:ext cx="9125455" cy="3529915"/>
              <a:chOff x="25369" y="1304168"/>
              <a:chExt cx="9125455" cy="3529915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0107383-3028-4F7B-A1F0-E2D98180C2FB}"/>
                  </a:ext>
                </a:extLst>
              </p:cNvPr>
              <p:cNvSpPr txBox="1"/>
              <p:nvPr/>
            </p:nvSpPr>
            <p:spPr>
              <a:xfrm>
                <a:off x="2026696" y="1810184"/>
                <a:ext cx="2941092" cy="733169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</a:lstStyle>
              <a:p>
                <a:pPr algn="ctr"/>
                <a:r>
                  <a:rPr lang="fr-FR" sz="2400" b="1" dirty="0">
                    <a:solidFill>
                      <a:schemeClr val="bg1"/>
                    </a:solidFill>
                  </a:rPr>
                  <a:t>TTCN </a:t>
                </a:r>
                <a:r>
                  <a:rPr lang="fr-FR" sz="2400" b="1" dirty="0" err="1">
                    <a:solidFill>
                      <a:schemeClr val="bg1"/>
                    </a:solidFill>
                  </a:rPr>
                  <a:t>executable</a:t>
                </a:r>
                <a:endParaRPr lang="fr-FR" sz="2400" b="1" dirty="0">
                  <a:solidFill>
                    <a:schemeClr val="bg1"/>
                  </a:solidFill>
                </a:endParaRPr>
              </a:p>
              <a:p>
                <a:pPr algn="ctr"/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8CE10BE-AA85-4300-BA96-28540B06A341}"/>
                  </a:ext>
                </a:extLst>
              </p:cNvPr>
              <p:cNvSpPr txBox="1"/>
              <p:nvPr/>
            </p:nvSpPr>
            <p:spPr>
              <a:xfrm>
                <a:off x="6972432" y="4100982"/>
                <a:ext cx="1782608" cy="407316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 algn="ctr">
                  <a:defRPr b="1">
                    <a:solidFill>
                      <a:schemeClr val="bg1"/>
                    </a:solidFill>
                  </a:defRPr>
                </a:lvl1pPr>
              </a:lstStyle>
              <a:p>
                <a:r>
                  <a:rPr lang="fr-FR" sz="2400" dirty="0" err="1"/>
                  <a:t>eNB</a:t>
                </a:r>
                <a:endParaRPr lang="fr-FR" sz="2400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01E20B5-D3ED-49D1-BDE7-FF7E8BDEDDFF}"/>
                  </a:ext>
                </a:extLst>
              </p:cNvPr>
              <p:cNvSpPr txBox="1"/>
              <p:nvPr/>
            </p:nvSpPr>
            <p:spPr>
              <a:xfrm>
                <a:off x="3875428" y="4103839"/>
                <a:ext cx="1849581" cy="407316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 algn="ctr">
                  <a:defRPr b="1">
                    <a:solidFill>
                      <a:schemeClr val="bg1"/>
                    </a:solidFill>
                  </a:defRPr>
                </a:lvl1pPr>
              </a:lstStyle>
              <a:p>
                <a:r>
                  <a:rPr lang="fr-FR" sz="2400" dirty="0"/>
                  <a:t>PROXY</a:t>
                </a: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9DBF1857-A553-4671-A092-86847538F0B8}"/>
                  </a:ext>
                </a:extLst>
              </p:cNvPr>
              <p:cNvSpPr/>
              <p:nvPr/>
            </p:nvSpPr>
            <p:spPr>
              <a:xfrm>
                <a:off x="3559539" y="2299460"/>
                <a:ext cx="1162586" cy="48916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600" dirty="0"/>
                  <a:t>SYS port</a:t>
                </a:r>
                <a:endParaRPr lang="en-US" sz="1600" dirty="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FD2EC074-A380-4FAC-9874-E6733CE7A92E}"/>
                  </a:ext>
                </a:extLst>
              </p:cNvPr>
              <p:cNvSpPr/>
              <p:nvPr/>
            </p:nvSpPr>
            <p:spPr>
              <a:xfrm>
                <a:off x="1781033" y="2322721"/>
                <a:ext cx="1162586" cy="46590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600" dirty="0"/>
                  <a:t>SRB port</a:t>
                </a:r>
                <a:endParaRPr lang="en-US" sz="1600" dirty="0"/>
              </a:p>
            </p:txBody>
          </p:sp>
          <p:cxnSp>
            <p:nvCxnSpPr>
              <p:cNvPr id="30" name="Connector: Elbow 10">
                <a:extLst>
                  <a:ext uri="{FF2B5EF4-FFF2-40B4-BE49-F238E27FC236}">
                    <a16:creationId xmlns:a16="http://schemas.microsoft.com/office/drawing/2014/main" id="{FAAB4111-410F-4270-9EC7-4DA35AD02893}"/>
                  </a:ext>
                </a:extLst>
              </p:cNvPr>
              <p:cNvCxnSpPr>
                <a:cxnSpLocks/>
                <a:stCxn id="28" idx="4"/>
                <a:endCxn id="26" idx="0"/>
              </p:cNvCxnSpPr>
              <p:nvPr/>
            </p:nvCxnSpPr>
            <p:spPr>
              <a:xfrm rot="16200000" flipH="1">
                <a:off x="5346105" y="1583349"/>
                <a:ext cx="1312359" cy="3722904"/>
              </a:xfrm>
              <a:prstGeom prst="bentConnector3">
                <a:avLst/>
              </a:prstGeom>
              <a:ln w="5715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ctor: Elbow 11">
                <a:extLst>
                  <a:ext uri="{FF2B5EF4-FFF2-40B4-BE49-F238E27FC236}">
                    <a16:creationId xmlns:a16="http://schemas.microsoft.com/office/drawing/2014/main" id="{DED2897A-D870-4700-BE0B-E65CF13EB330}"/>
                  </a:ext>
                </a:extLst>
              </p:cNvPr>
              <p:cNvCxnSpPr>
                <a:cxnSpLocks/>
                <a:stCxn id="29" idx="4"/>
                <a:endCxn id="26" idx="0"/>
              </p:cNvCxnSpPr>
              <p:nvPr/>
            </p:nvCxnSpPr>
            <p:spPr>
              <a:xfrm rot="16200000" flipH="1">
                <a:off x="4456852" y="694097"/>
                <a:ext cx="1312358" cy="5501410"/>
              </a:xfrm>
              <a:prstGeom prst="bentConnector3">
                <a:avLst/>
              </a:prstGeom>
              <a:ln w="5715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7C85B54-026C-4799-869A-92DE4469F2D3}"/>
                  </a:ext>
                </a:extLst>
              </p:cNvPr>
              <p:cNvSpPr txBox="1"/>
              <p:nvPr/>
            </p:nvSpPr>
            <p:spPr>
              <a:xfrm>
                <a:off x="360283" y="4100914"/>
                <a:ext cx="1060004" cy="733169"/>
              </a:xfrm>
              <a:prstGeom prst="rect">
                <a:avLst/>
              </a:prstGeom>
              <a:solidFill>
                <a:srgbClr val="00B050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dirty="0">
                    <a:solidFill>
                      <a:schemeClr val="bg1"/>
                    </a:solidFill>
                  </a:rPr>
                  <a:t>SQNS UE</a:t>
                </a:r>
              </a:p>
            </p:txBody>
          </p:sp>
          <p:cxnSp>
            <p:nvCxnSpPr>
              <p:cNvPr id="33" name="Connector: Elbow 13">
                <a:extLst>
                  <a:ext uri="{FF2B5EF4-FFF2-40B4-BE49-F238E27FC236}">
                    <a16:creationId xmlns:a16="http://schemas.microsoft.com/office/drawing/2014/main" id="{3627C328-8AEE-4200-84CB-53F8F3F94C54}"/>
                  </a:ext>
                </a:extLst>
              </p:cNvPr>
              <p:cNvCxnSpPr>
                <a:cxnSpLocks/>
                <a:stCxn id="32" idx="3"/>
                <a:endCxn id="27" idx="1"/>
              </p:cNvCxnSpPr>
              <p:nvPr/>
            </p:nvCxnSpPr>
            <p:spPr>
              <a:xfrm>
                <a:off x="1420286" y="4254804"/>
                <a:ext cx="2455142" cy="2924"/>
              </a:xfrm>
              <a:prstGeom prst="bentConnector3">
                <a:avLst/>
              </a:prstGeom>
              <a:ln w="571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or: Elbow 14">
                <a:extLst>
                  <a:ext uri="{FF2B5EF4-FFF2-40B4-BE49-F238E27FC236}">
                    <a16:creationId xmlns:a16="http://schemas.microsoft.com/office/drawing/2014/main" id="{7DA99F95-289E-406C-BCEC-ABE366562561}"/>
                  </a:ext>
                </a:extLst>
              </p:cNvPr>
              <p:cNvCxnSpPr>
                <a:cxnSpLocks/>
                <a:stCxn id="27" idx="3"/>
                <a:endCxn id="26" idx="1"/>
              </p:cNvCxnSpPr>
              <p:nvPr/>
            </p:nvCxnSpPr>
            <p:spPr>
              <a:xfrm flipV="1">
                <a:off x="5725009" y="4254870"/>
                <a:ext cx="1247423" cy="2858"/>
              </a:xfrm>
              <a:prstGeom prst="bentConnector3">
                <a:avLst/>
              </a:prstGeom>
              <a:ln w="571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32A5979F-D36F-4C3E-9C37-1DB143CACC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13760" y="1304168"/>
                <a:ext cx="3437064" cy="1759007"/>
              </a:xfrm>
              <a:prstGeom prst="rect">
                <a:avLst/>
              </a:prstGeom>
            </p:spPr>
          </p:pic>
          <p:cxnSp>
            <p:nvCxnSpPr>
              <p:cNvPr id="36" name="Connector: Elbow 38">
                <a:extLst>
                  <a:ext uri="{FF2B5EF4-FFF2-40B4-BE49-F238E27FC236}">
                    <a16:creationId xmlns:a16="http://schemas.microsoft.com/office/drawing/2014/main" id="{A8C6BB97-52DD-42C7-A174-AF438AFB4F85}"/>
                  </a:ext>
                </a:extLst>
              </p:cNvPr>
              <p:cNvCxnSpPr>
                <a:cxnSpLocks/>
                <a:stCxn id="25" idx="3"/>
                <a:endCxn id="35" idx="1"/>
              </p:cNvCxnSpPr>
              <p:nvPr/>
            </p:nvCxnSpPr>
            <p:spPr>
              <a:xfrm>
                <a:off x="4967788" y="2179516"/>
                <a:ext cx="745972" cy="4156"/>
              </a:xfrm>
              <a:prstGeom prst="bentConnector3">
                <a:avLst/>
              </a:prstGeom>
              <a:ln w="38100">
                <a:solidFill>
                  <a:schemeClr val="bg2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8AD8B91-013A-4815-8025-D58223E3C057}"/>
                  </a:ext>
                </a:extLst>
              </p:cNvPr>
              <p:cNvSpPr txBox="1"/>
              <p:nvPr/>
            </p:nvSpPr>
            <p:spPr>
              <a:xfrm>
                <a:off x="4920024" y="1909277"/>
                <a:ext cx="903111" cy="2624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333" dirty="0"/>
                  <a:t>TTCN logger</a:t>
                </a:r>
                <a:endParaRPr lang="en-US" sz="1333" dirty="0"/>
              </a:p>
            </p:txBody>
          </p:sp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50DAD429-C696-47F0-915B-345D6074A4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369" y="1638402"/>
                <a:ext cx="1732822" cy="1024328"/>
              </a:xfrm>
              <a:prstGeom prst="rect">
                <a:avLst/>
              </a:prstGeom>
            </p:spPr>
          </p:pic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4736DB76-B3F7-43F4-8F9E-69A77372E117}"/>
                  </a:ext>
                </a:extLst>
              </p:cNvPr>
              <p:cNvCxnSpPr>
                <a:stCxn id="38" idx="2"/>
                <a:endCxn id="32" idx="0"/>
              </p:cNvCxnSpPr>
              <p:nvPr/>
            </p:nvCxnSpPr>
            <p:spPr>
              <a:xfrm flipH="1">
                <a:off x="890284" y="2662730"/>
                <a:ext cx="1496" cy="1438185"/>
              </a:xfrm>
              <a:prstGeom prst="straightConnector1">
                <a:avLst/>
              </a:prstGeom>
              <a:ln w="38100">
                <a:solidFill>
                  <a:schemeClr val="bg2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AD3B892-8CE8-42DF-A52D-F7DE4F8A20A2}"/>
                  </a:ext>
                </a:extLst>
              </p:cNvPr>
              <p:cNvSpPr txBox="1"/>
              <p:nvPr/>
            </p:nvSpPr>
            <p:spPr>
              <a:xfrm>
                <a:off x="858586" y="3436718"/>
                <a:ext cx="879974" cy="4434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333" dirty="0"/>
                  <a:t>Sequans UE</a:t>
                </a:r>
              </a:p>
              <a:p>
                <a:r>
                  <a:rPr lang="fr-FR" sz="1333" dirty="0"/>
                  <a:t>logger</a:t>
                </a:r>
                <a:endParaRPr lang="en-US" sz="1333" dirty="0"/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E6EA459-9A42-4748-8714-0AB8043B8A71}"/>
                </a:ext>
              </a:extLst>
            </p:cNvPr>
            <p:cNvSpPr txBox="1"/>
            <p:nvPr/>
          </p:nvSpPr>
          <p:spPr>
            <a:xfrm>
              <a:off x="1868557" y="4026605"/>
              <a:ext cx="1579146" cy="262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333" dirty="0"/>
                <a:t>NFAPI interface</a:t>
              </a:r>
              <a:endParaRPr lang="en-US" sz="1333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650F2F5-E686-4A0E-A663-55FAF0016CA4}"/>
                </a:ext>
              </a:extLst>
            </p:cNvPr>
            <p:cNvSpPr txBox="1"/>
            <p:nvPr/>
          </p:nvSpPr>
          <p:spPr>
            <a:xfrm>
              <a:off x="5853146" y="3977871"/>
              <a:ext cx="1579146" cy="262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333" dirty="0"/>
                <a:t>FAPI interface</a:t>
              </a:r>
              <a:endParaRPr lang="en-US" sz="1333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6F848C8-68E7-4492-86E7-A83914CA9C58}"/>
                </a:ext>
              </a:extLst>
            </p:cNvPr>
            <p:cNvSpPr txBox="1"/>
            <p:nvPr/>
          </p:nvSpPr>
          <p:spPr>
            <a:xfrm>
              <a:off x="4511550" y="3241422"/>
              <a:ext cx="934791" cy="2624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333" dirty="0"/>
                <a:t>IDL interface</a:t>
              </a:r>
              <a:endParaRPr lang="en-US" sz="1333" dirty="0"/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07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OAI4test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>
                <a:sym typeface="Poppins"/>
              </a:rPr>
              <a:t>Objectives</a:t>
            </a:r>
            <a:r>
              <a:rPr lang="en-US" dirty="0" smtClean="0">
                <a:sym typeface="Poppins"/>
              </a:rPr>
              <a:t> </a:t>
            </a:r>
          </a:p>
          <a:p>
            <a:pPr lvl="1"/>
            <a:r>
              <a:rPr lang="en-US" dirty="0" smtClean="0">
                <a:sym typeface="Poppins Light"/>
              </a:rPr>
              <a:t>develop an automatic protocol tester for UEs (4G and 5G) based on OAI</a:t>
            </a:r>
          </a:p>
          <a:p>
            <a:pPr lvl="1"/>
            <a:r>
              <a:rPr lang="en-US" dirty="0" smtClean="0">
                <a:sym typeface="Poppins"/>
              </a:rPr>
              <a:t>compatible with TTCN tests defined by ETSI/3GPP</a:t>
            </a:r>
          </a:p>
          <a:p>
            <a:pPr lvl="0"/>
            <a:r>
              <a:rPr lang="en-US" dirty="0" smtClean="0">
                <a:sym typeface="Poppins Light"/>
              </a:rPr>
              <a:t> </a:t>
            </a:r>
            <a:r>
              <a:rPr lang="en-US" b="1" dirty="0" smtClean="0">
                <a:sym typeface="Poppins Light"/>
              </a:rPr>
              <a:t>Achievements</a:t>
            </a:r>
          </a:p>
          <a:p>
            <a:pPr lvl="1"/>
            <a:r>
              <a:rPr lang="en-US" dirty="0" smtClean="0">
                <a:sym typeface="Poppins"/>
              </a:rPr>
              <a:t>TTCN </a:t>
            </a:r>
            <a:r>
              <a:rPr lang="en-US" dirty="0" err="1" smtClean="0">
                <a:sym typeface="Poppins"/>
              </a:rPr>
              <a:t>Sequans</a:t>
            </a:r>
            <a:r>
              <a:rPr lang="en-US" dirty="0" smtClean="0">
                <a:sym typeface="Poppins"/>
              </a:rPr>
              <a:t> test framework (4G control plane), working in front of OAI </a:t>
            </a:r>
            <a:r>
              <a:rPr lang="en-US" dirty="0" err="1" smtClean="0">
                <a:sym typeface="Poppins"/>
              </a:rPr>
              <a:t>eNB</a:t>
            </a:r>
            <a:r>
              <a:rPr lang="en-US" dirty="0" smtClean="0">
                <a:sym typeface="Poppins"/>
              </a:rPr>
              <a:t>/proxy (L2 simulator) with </a:t>
            </a:r>
            <a:r>
              <a:rPr lang="en-US" dirty="0" err="1" smtClean="0">
                <a:sym typeface="Poppins"/>
              </a:rPr>
              <a:t>Sequans</a:t>
            </a:r>
            <a:r>
              <a:rPr lang="en-US" dirty="0" smtClean="0">
                <a:sym typeface="Poppins"/>
              </a:rPr>
              <a:t> 4G UE legacy simulator (3GPP certified)</a:t>
            </a:r>
          </a:p>
          <a:p>
            <a:pPr lvl="1"/>
            <a:r>
              <a:rPr lang="fr-FR" dirty="0" smtClean="0">
                <a:sym typeface="Poppins"/>
              </a:rPr>
              <a:t>Able to </a:t>
            </a:r>
            <a:r>
              <a:rPr lang="fr-FR" dirty="0" err="1" smtClean="0">
                <a:sym typeface="Poppins"/>
              </a:rPr>
              <a:t>run</a:t>
            </a:r>
            <a:r>
              <a:rPr lang="fr-FR" dirty="0" smtClean="0">
                <a:sym typeface="Poppins"/>
              </a:rPr>
              <a:t> 3GPP 36523 6.1.2.2 (</a:t>
            </a:r>
            <a:r>
              <a:rPr lang="en-US" dirty="0" smtClean="0"/>
              <a:t>Cell selection / </a:t>
            </a:r>
            <a:r>
              <a:rPr lang="en-US" dirty="0" err="1" smtClean="0"/>
              <a:t>Qrxlevmin</a:t>
            </a:r>
            <a:r>
              <a:rPr lang="en-US" dirty="0" smtClean="0"/>
              <a:t>), TS 36.508 </a:t>
            </a:r>
            <a:r>
              <a:rPr lang="en-US" dirty="0" err="1" smtClean="0"/>
              <a:t>subclause</a:t>
            </a:r>
            <a:r>
              <a:rPr lang="en-US" dirty="0" smtClean="0"/>
              <a:t> 4.5.2.3 fully covered.</a:t>
            </a:r>
          </a:p>
          <a:p>
            <a:pPr lvl="1"/>
            <a:r>
              <a:rPr lang="fr-FR" dirty="0" err="1" smtClean="0">
                <a:sym typeface="Poppins"/>
              </a:rPr>
              <a:t>Working</a:t>
            </a:r>
            <a:r>
              <a:rPr lang="fr-FR" dirty="0" smtClean="0">
                <a:sym typeface="Poppins"/>
              </a:rPr>
              <a:t> on </a:t>
            </a:r>
            <a:r>
              <a:rPr lang="fr-FR" dirty="0" err="1" smtClean="0">
                <a:sym typeface="Poppins"/>
              </a:rPr>
              <a:t>eNB</a:t>
            </a:r>
            <a:r>
              <a:rPr lang="fr-FR" dirty="0" smtClean="0">
                <a:sym typeface="Poppins"/>
              </a:rPr>
              <a:t> configuration </a:t>
            </a:r>
            <a:r>
              <a:rPr lang="fr-FR" dirty="0" err="1" smtClean="0">
                <a:sym typeface="Poppins"/>
              </a:rPr>
              <a:t>from</a:t>
            </a:r>
            <a:r>
              <a:rPr lang="fr-FR" dirty="0" smtClean="0">
                <a:sym typeface="Poppins"/>
              </a:rPr>
              <a:t> TTCN (</a:t>
            </a:r>
            <a:r>
              <a:rPr lang="fr-FR" dirty="0" err="1" smtClean="0">
                <a:sym typeface="Poppins"/>
              </a:rPr>
              <a:t>ASPs</a:t>
            </a:r>
            <a:r>
              <a:rPr lang="fr-FR" dirty="0" smtClean="0">
                <a:sym typeface="Poppins"/>
              </a:rPr>
              <a:t> </a:t>
            </a:r>
            <a:r>
              <a:rPr lang="fr-FR" dirty="0" err="1" smtClean="0">
                <a:sym typeface="Poppins"/>
              </a:rPr>
              <a:t>from</a:t>
            </a:r>
            <a:r>
              <a:rPr lang="fr-FR" dirty="0" smtClean="0">
                <a:sym typeface="Poppins"/>
              </a:rPr>
              <a:t> 3GPP 36523-3 on TTCN EUTRA SYSTEM port)</a:t>
            </a:r>
          </a:p>
          <a:p>
            <a:pPr lvl="1"/>
            <a:r>
              <a:rPr lang="fr-FR" dirty="0" err="1" smtClean="0">
                <a:sym typeface="Poppins"/>
              </a:rPr>
              <a:t>Starting</a:t>
            </a:r>
            <a:r>
              <a:rPr lang="fr-FR" dirty="0" smtClean="0">
                <a:sym typeface="Poppins"/>
              </a:rPr>
              <a:t> to </a:t>
            </a:r>
            <a:r>
              <a:rPr lang="fr-FR" dirty="0" err="1" smtClean="0">
                <a:sym typeface="Poppins"/>
              </a:rPr>
              <a:t>work</a:t>
            </a:r>
            <a:r>
              <a:rPr lang="fr-FR" dirty="0" smtClean="0">
                <a:sym typeface="Poppins"/>
              </a:rPr>
              <a:t> on TTCN 5G test </a:t>
            </a:r>
            <a:r>
              <a:rPr lang="fr-FR" dirty="0" err="1" smtClean="0">
                <a:sym typeface="Poppins"/>
              </a:rPr>
              <a:t>framework</a:t>
            </a:r>
            <a:endParaRPr lang="en-US" dirty="0" smtClean="0">
              <a:sym typeface="Poppins Light"/>
            </a:endParaRPr>
          </a:p>
          <a:p>
            <a:endParaRPr lang="en-US" dirty="0"/>
          </a:p>
        </p:txBody>
      </p:sp>
      <p:pic>
        <p:nvPicPr>
          <p:cNvPr id="12" name="Google Shape;79;gc8ac31cce9_0_128"/>
          <p:cNvPicPr preferRelativeResize="0"/>
          <p:nvPr/>
        </p:nvPicPr>
        <p:blipFill rotWithShape="1">
          <a:blip r:embed="rId3">
            <a:alphaModFix/>
          </a:blip>
          <a:srcRect t="14987" b="18429"/>
          <a:stretch/>
        </p:blipFill>
        <p:spPr>
          <a:xfrm>
            <a:off x="10224459" y="86256"/>
            <a:ext cx="1573989" cy="1038488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pic>
        <p:nvPicPr>
          <p:cNvPr id="13" name="Google Shape;81;gc8ac31cce9_0_1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48129" y="176629"/>
            <a:ext cx="2844223" cy="84903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12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5G non-terrestrial networks (</a:t>
            </a:r>
            <a:r>
              <a:rPr lang="en-US" sz="4800" dirty="0" err="1"/>
              <a:t>Rel</a:t>
            </a:r>
            <a:r>
              <a:rPr lang="en-US" sz="4800" dirty="0"/>
              <a:t> 17)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1220755"/>
            <a:ext cx="8852363" cy="4971277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32317" y="3761117"/>
            <a:ext cx="8695566" cy="243091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6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1BE16BA-D7C2-4D13-AF56-0406166E3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90" y="655609"/>
            <a:ext cx="10816447" cy="53798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5G NTN 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00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OAI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1124743"/>
            <a:ext cx="10768365" cy="50014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19403" y="1220755"/>
            <a:ext cx="3360373" cy="480053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43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Status of 5G NTN developments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Rel15 and Rel16 features necessary for NTN already part of public  OAI repository</a:t>
            </a:r>
          </a:p>
          <a:p>
            <a:pPr lvl="1"/>
            <a:r>
              <a:rPr lang="en-US" dirty="0"/>
              <a:t>FDD support</a:t>
            </a:r>
          </a:p>
          <a:p>
            <a:pPr lvl="1"/>
            <a:r>
              <a:rPr lang="en-US" dirty="0"/>
              <a:t>Multiple DMRS </a:t>
            </a:r>
            <a:r>
              <a:rPr lang="en-US" dirty="0" smtClean="0"/>
              <a:t>support</a:t>
            </a:r>
          </a:p>
          <a:p>
            <a:pPr lvl="1"/>
            <a:r>
              <a:rPr lang="en-US" altLang="en-US" dirty="0"/>
              <a:t>Phase Tracking Reference </a:t>
            </a:r>
            <a:r>
              <a:rPr lang="en-US" altLang="en-US" dirty="0" smtClean="0"/>
              <a:t>Symbols support</a:t>
            </a:r>
            <a:endParaRPr lang="en-US" dirty="0"/>
          </a:p>
          <a:p>
            <a:pPr lvl="1"/>
            <a:r>
              <a:rPr lang="en-US" dirty="0" smtClean="0"/>
              <a:t>10MHz </a:t>
            </a:r>
            <a:r>
              <a:rPr lang="en-US" dirty="0"/>
              <a:t>bandwidth </a:t>
            </a:r>
            <a:r>
              <a:rPr lang="en-US" dirty="0" smtClean="0"/>
              <a:t>support</a:t>
            </a:r>
            <a:endParaRPr lang="en-US" dirty="0"/>
          </a:p>
          <a:p>
            <a:r>
              <a:rPr lang="en-US" dirty="0" smtClean="0"/>
              <a:t>Initial development (5G GOA project) </a:t>
            </a:r>
            <a:r>
              <a:rPr lang="en-US" dirty="0" smtClean="0">
                <a:sym typeface="Wingdings" panose="05000000000000000000" pitchFamily="2" charset="2"/>
              </a:rPr>
              <a:t> to be merged Q2 2022 (after </a:t>
            </a:r>
            <a:r>
              <a:rPr lang="en-US" dirty="0" err="1" smtClean="0">
                <a:sym typeface="Wingdings" panose="05000000000000000000" pitchFamily="2" charset="2"/>
              </a:rPr>
              <a:t>Rel</a:t>
            </a:r>
            <a:r>
              <a:rPr lang="en-US" dirty="0" smtClean="0">
                <a:sym typeface="Wingdings" panose="05000000000000000000" pitchFamily="2" charset="2"/>
              </a:rPr>
              <a:t> 17 freeze)</a:t>
            </a:r>
            <a:endParaRPr lang="en-US" dirty="0" smtClean="0"/>
          </a:p>
          <a:p>
            <a:pPr lvl="1"/>
            <a:r>
              <a:rPr lang="en-US" altLang="en-US" dirty="0" smtClean="0"/>
              <a:t>PHY </a:t>
            </a:r>
            <a:r>
              <a:rPr lang="en-US" altLang="en-US" dirty="0"/>
              <a:t>Layer</a:t>
            </a:r>
          </a:p>
          <a:p>
            <a:pPr lvl="2"/>
            <a:r>
              <a:rPr lang="en-US" altLang="en-US" dirty="0">
                <a:latin typeface="+mj-lt"/>
              </a:rPr>
              <a:t>Consider timing relation for UL scheduling at </a:t>
            </a:r>
            <a:r>
              <a:rPr lang="en-US" altLang="en-US" dirty="0" err="1" smtClean="0">
                <a:latin typeface="+mj-lt"/>
              </a:rPr>
              <a:t>gNB</a:t>
            </a:r>
            <a:endParaRPr lang="en-US" altLang="en-US" dirty="0" smtClean="0">
              <a:latin typeface="+mj-lt"/>
            </a:endParaRPr>
          </a:p>
          <a:p>
            <a:pPr lvl="2"/>
            <a:r>
              <a:rPr lang="en-US" dirty="0">
                <a:latin typeface="+mj-lt"/>
              </a:rPr>
              <a:t>Extension of RAR </a:t>
            </a:r>
            <a:r>
              <a:rPr lang="en-US" dirty="0" smtClean="0">
                <a:latin typeface="+mj-lt"/>
              </a:rPr>
              <a:t>window</a:t>
            </a:r>
            <a:endParaRPr lang="en-US" altLang="en-US" dirty="0">
              <a:latin typeface="+mj-lt"/>
            </a:endParaRPr>
          </a:p>
          <a:p>
            <a:pPr lvl="2"/>
            <a:r>
              <a:rPr lang="en-US" altLang="en-US" dirty="0">
                <a:latin typeface="+mj-lt"/>
              </a:rPr>
              <a:t>Extend OAI </a:t>
            </a:r>
            <a:r>
              <a:rPr lang="en-US" altLang="en-US" dirty="0" err="1">
                <a:latin typeface="+mj-lt"/>
              </a:rPr>
              <a:t>rf</a:t>
            </a:r>
            <a:r>
              <a:rPr lang="en-US" altLang="en-US" dirty="0">
                <a:latin typeface="+mj-lt"/>
              </a:rPr>
              <a:t>-simulator to support simulation of long delay</a:t>
            </a:r>
          </a:p>
          <a:p>
            <a:pPr lvl="2"/>
            <a:r>
              <a:rPr lang="en-US" altLang="en-US" dirty="0">
                <a:latin typeface="+mj-lt"/>
              </a:rPr>
              <a:t>Disable HARQ at </a:t>
            </a:r>
            <a:r>
              <a:rPr lang="en-US" altLang="en-US" dirty="0" err="1">
                <a:latin typeface="+mj-lt"/>
              </a:rPr>
              <a:t>gNB</a:t>
            </a:r>
            <a:r>
              <a:rPr lang="en-US" altLang="en-US" dirty="0">
                <a:latin typeface="+mj-lt"/>
              </a:rPr>
              <a:t> and UE</a:t>
            </a:r>
          </a:p>
          <a:p>
            <a:pPr lvl="2"/>
            <a:r>
              <a:rPr lang="en-US" altLang="en-US" dirty="0" smtClean="0">
                <a:latin typeface="+mj-lt"/>
              </a:rPr>
              <a:t>Support </a:t>
            </a:r>
            <a:r>
              <a:rPr lang="en-US" altLang="en-US" dirty="0">
                <a:latin typeface="+mj-lt"/>
              </a:rPr>
              <a:t>for 5 MHz BW with 15 kHz SCS </a:t>
            </a:r>
          </a:p>
          <a:p>
            <a:pPr lvl="2"/>
            <a:r>
              <a:rPr lang="en-US" altLang="en-US" dirty="0">
                <a:latin typeface="+mj-lt"/>
              </a:rPr>
              <a:t>Testing/fixing OAI 5G NR SA with all the NTN features</a:t>
            </a:r>
          </a:p>
          <a:p>
            <a:pPr lvl="1"/>
            <a:r>
              <a:rPr lang="en-US" altLang="en-US" dirty="0"/>
              <a:t>MAC Layer</a:t>
            </a:r>
          </a:p>
          <a:p>
            <a:pPr lvl="2"/>
            <a:r>
              <a:rPr lang="en-US" altLang="en-US" dirty="0">
                <a:latin typeface="+mj-lt"/>
              </a:rPr>
              <a:t>Uplink timing advance and RA procedure</a:t>
            </a:r>
          </a:p>
          <a:p>
            <a:pPr lvl="2"/>
            <a:r>
              <a:rPr lang="en-US" altLang="en-US" dirty="0">
                <a:latin typeface="+mj-lt"/>
              </a:rPr>
              <a:t>FDD Scheduling</a:t>
            </a:r>
          </a:p>
          <a:p>
            <a:pPr lvl="2"/>
            <a:r>
              <a:rPr lang="en-US" altLang="en-US" dirty="0">
                <a:latin typeface="+mj-lt"/>
              </a:rPr>
              <a:t>Multi-UE Support</a:t>
            </a:r>
          </a:p>
          <a:p>
            <a:pPr lvl="2"/>
            <a:r>
              <a:rPr lang="en-US" altLang="en-US" dirty="0" err="1">
                <a:latin typeface="+mj-lt"/>
              </a:rPr>
              <a:t>QoS</a:t>
            </a:r>
            <a:r>
              <a:rPr lang="en-US" altLang="en-US" dirty="0">
                <a:latin typeface="+mj-lt"/>
              </a:rPr>
              <a:t> scheduling</a:t>
            </a:r>
          </a:p>
          <a:p>
            <a:r>
              <a:rPr lang="en-US" dirty="0" smtClean="0"/>
              <a:t>Next steps (5G LEO project)</a:t>
            </a:r>
          </a:p>
          <a:p>
            <a:pPr lvl="1"/>
            <a:r>
              <a:rPr lang="en-US" dirty="0" err="1" smtClean="0"/>
              <a:t>Xn</a:t>
            </a:r>
            <a:r>
              <a:rPr lang="en-US" dirty="0" smtClean="0"/>
              <a:t> Handover between transparent LEO satellites</a:t>
            </a:r>
          </a:p>
          <a:p>
            <a:pPr lvl="1"/>
            <a:r>
              <a:rPr lang="en-US" dirty="0" smtClean="0"/>
              <a:t>…</a:t>
            </a:r>
          </a:p>
          <a:p>
            <a:pPr lvl="1"/>
            <a:endParaRPr lang="en-US" dirty="0" smtClean="0"/>
          </a:p>
        </p:txBody>
      </p:sp>
      <p:sp>
        <p:nvSpPr>
          <p:cNvPr id="7" name="AutoShape 2" descr="data:image/png;base64,iVBORw0KGgoAAAANSUhEUgAAAJ0AAACdCAYAAACuJnrWAAAHrElEQVR4nO2dPXJUOxCF7QSnL3SEEydehSlW8JZARkBA6nAyEhaAI1gBCRtgFUQEdkCxBQdU9UteuTSasVrndktzx3ynSpGk7tOt77p85+fOiSE0V69ODu0A/XUCOjRdQIemC+jQdAEdmi6gQ9MFdGi6fOhOTk6mDNVHqe/fvw/Lpfjw+nV/fy/VqPiO+Jp8lkDn5VJ8eP0COjMDOj+X4sPrF9CZ2TFDd3Z29jhev35tDw8Pj8PLVe7dN5TDq/eWPmovL1682Fqr9rrluc57qHNMh+709NRb3q0odOW4vr7uXhttYOZ6NXbmRZulnz9/Ap23FuiADuiSfGf3u1fToYs0JvNw6xsJL1ZEI4EeqVbuu7u7xb6BDui6fZcCus7YpYBO910K6DpjlwI63XcpoOucLzXyxeHMi+Ply5ep0EZqKgV0nfOlgA7ogA7oWgI6r2agA7pFuSOxlf5EoRspoHOasGQe6DSfpYBu4TzQaT5LAd3CeaDTfJY6KugiikJ1LLFL1dCpsUttNpvUC22pgG6FsUsBnZkBHdBFNRy6kcPL++HDh61xc3PzOG5vb5t7I7G9vcp8FLrS12az2fIcvdBGnmWl44GuNe99iDMSO7I3G7pybrPZhHwBHdDJsYEO6Lrmgc7M1vxYCaWwmZ+ni/iM+mpBd0QCupk+o76AbrCArr0e6AYI6NrrnzV0ymFGxkhl5h5Z87HGFgV0QAd0QwR0qzoroAO6FUKXaTwSO6LIgURVxqqfT7eWGi8uLkKxRAGdlzsqoNsR0Hm5owK6HQGdlzsqoNuRD50SXAHnzZs30mG35r3vvSqxIjWpsT1FL/LeUUMX9eUI6IAO6IBOyP1soTs/P38cv3//3hqemXLv+fn51tr3799vzdV761x1rHLu69evzbxerFqttV6DW7n//PnjtbsZqzU8EFrra+i8c1Z7UsmHrtTIqzz6FyXT16hY3u9IRBTpn3oj4eV2BHSel8xYQGdmQOd7yYwFdGaW/d6rN68MJVb9HQnVZ8R3RJH+eN+RmNX7BT0Bup71QAd0QAd0QLdUQDdALWOfP3+W9iqxZ9WgHlj0vdcIdK1Y0ReHRQFdpAagAzqgAzqgq/cDnZmNfsPfm1fWKrFGDlUt6CKx1lSzuB7ogA7oUmIBHdA9OQ90y2OtqeZ06CJNyFQrtvozTc8B6PqZw0q/vBoHC+iADui6c5UCOqADOqBryYcus2mRg4/EUhWpqTXvvTisjEO+4a/OVwI6z6daU2se6MwM6Hyfak2teaAzs+z/6YJmmnszm6j4zDygzF9B9H6mKdKTkedqQOf7BDqgA7r/BXRA1xUL6Mws+71XxZz3LBOlsOgj/SM+FJ/qzzS1Ykehy6xZhBDo9s0DHdABHdD1C+i2BXRmNvs7EspapXDve6+ZPlXf5Vjrs0yCEAHdaJ+qb6DbEdCpPlXfQLcjoFN9qr6Bbkc+dIo5Jbn6zOGILzVWpP6WojcSmVCVuru7k2IFBXT7YkXqbwnozAzo9seK1N8S0JkZ0O2PFam/JaAzszX9TJOaO+IzU5FcKjijfIz0tUdAFxXQAV2Xz0wB3QDo3r59+zg+ffrUHErhX7582YrtjTpWOffx48et2J7PVo318NZ6PSh1c3PT3OvFLvXt27dmfzwwlF7X8nw78qFTiFYKV9/wb43sF4cjV3lrXr2RaEl9w1+pWf1LJq4HOs+3t1aZBzozAzrft7dWmQc6M5v9ebpyeI9/VeR9nk7xtaTOVuzMvSMvjsxzdgR0QAd0iwR0QPekGaCL7f1roFOSjWxaa9Q3ElFfSs0R35FYmc8y8R7pn9k/A7r965WaI76BboGADujU/hnQ7V+v1BzxDXQdCZW1nrn6RkI9kFLq914jIKgqY0V/pqk3j3pW0Z9TFwV0QAd0QJeQB+iemAc6oOsyp6yNHn5EmWCpeyN5FV+Zz6dTvyMRPDugAzqgAzqgy4Xu6urqyVHv/fHjx9ZQVMdq5b26utrZX+b1fHo1lmsvLy+beb3Ypa93795JILRq/vXr19Zc3XuvB14/K82FTtmbGUtV1l+jer33LJPMv6Ij+xfsL9B5+6OxgW5HQOftj8YGuh3FoBvZJCW29x2JSOzMw/Qe6b+W4fVDna8EdEAHdEC3guH1Q52vBHRAt0LoDqVM6NTYS314Q33vNROcluoXh5MhqwV0QAd0jwI6oJsuoPuLoYsUPqpJqufI+misFnTK3np435FQaow+/lXsEdB564EO6LoEdEAHdEBXSoPu9PTUW96taCHlnPricMTnIS+8CHQtqTcSQQGd6hPowgI61SfQhQV0qk+gCysGXaSpI6E7FAieT+/FYcXLyJ9Tj9TY0TOgAzqgWzQPdEC3eujUXBHfmYCX8qBTfEf/pwO6Dl9qrohvoNsR0PXkivgGuh0BXU+uiG+g29HzgG7kUPMq6yM1Z75Opyp48QAd0OkCOqDr2pspoAO6rr2ZOih0EalNymxqpGkzAc/M3dJR3UhEBHRA1xUQ6ICux5cjoAO6lUM3s+ERyKK5RoKTlbe+kYho1c8cBjqgA7qFnkfWmOkT6IAO6GZBh1CygA5NF9Ch6QI6NF1Ah6YL6NB0AR2arlcnZvYvgzFx/PMfFr/I3a6VL0MAAAAASUVORK5CYII="/>
          <p:cNvSpPr>
            <a:spLocks noChangeAspect="1" noChangeArrowheads="1"/>
          </p:cNvSpPr>
          <p:nvPr/>
        </p:nvSpPr>
        <p:spPr bwMode="auto">
          <a:xfrm>
            <a:off x="207433" y="-944033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69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10" y="-27384"/>
            <a:ext cx="12212711" cy="6786165"/>
          </a:xfr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03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5G Core Project Group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tabLst>
                <a:tab pos="2396007" algn="ctr"/>
                <a:tab pos="8136263" algn="ctr"/>
              </a:tabLst>
            </a:pPr>
            <a:r>
              <a:rPr lang="en-US" sz="2800" dirty="0">
                <a:hlinkClick r:id="rId2"/>
              </a:rPr>
              <a:t>https://openairinterface.org/oai-5g-core-network-project</a:t>
            </a:r>
            <a:r>
              <a:rPr lang="en-US" sz="2800" dirty="0" smtClean="0">
                <a:hlinkClick r:id="rId2"/>
              </a:rPr>
              <a:t>/</a:t>
            </a:r>
            <a:r>
              <a:rPr lang="en-US" sz="2800" dirty="0" smtClean="0"/>
              <a:t> </a:t>
            </a:r>
            <a:endParaRPr lang="en-US" sz="2800" dirty="0"/>
          </a:p>
          <a:p>
            <a:pPr marL="0" indent="0">
              <a:buNone/>
              <a:tabLst>
                <a:tab pos="2396007" algn="ctr"/>
                <a:tab pos="8136263" algn="ctr"/>
              </a:tabLst>
            </a:pPr>
            <a:r>
              <a:rPr lang="en-US" dirty="0" smtClean="0"/>
              <a:t>	</a:t>
            </a:r>
            <a:r>
              <a:rPr lang="en-US" sz="3200" b="1" dirty="0" smtClean="0"/>
              <a:t>Sponsors</a:t>
            </a:r>
            <a:r>
              <a:rPr lang="en-US" dirty="0" smtClean="0"/>
              <a:t>	</a:t>
            </a:r>
            <a:r>
              <a:rPr lang="en-US" sz="3200" b="1" dirty="0" smtClean="0"/>
              <a:t>Contributors</a:t>
            </a:r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17AD309-881F-483C-8305-96BF5CA4616E}" type="slidenum"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/>
              <a:t>22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31" name="Picture 16" descr="http://www.openairinterface.org/wp-content/uploads/2018/01/interdigital-logo-300x55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126" y="3582051"/>
            <a:ext cx="2459836" cy="45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37" y="2820497"/>
            <a:ext cx="2399296" cy="4878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19" y="3946985"/>
            <a:ext cx="1856802" cy="881512"/>
          </a:xfrm>
          <a:prstGeom prst="rect">
            <a:avLst/>
          </a:prstGeom>
        </p:spPr>
      </p:pic>
      <p:pic>
        <p:nvPicPr>
          <p:cNvPr id="35" name="Picture 34" descr="RÃ©sultat de recherche d'images pour &quot;eurecom logo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746" y="2735737"/>
            <a:ext cx="1567543" cy="6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https://english.bupt.edu.cn/img/logo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937" y="2722850"/>
            <a:ext cx="2447349" cy="67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91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381120" y="115680"/>
            <a:ext cx="11476320" cy="645600"/>
          </a:xfrm>
          <a:prstGeom prst="rect">
            <a:avLst/>
          </a:prstGeom>
          <a:noFill/>
          <a:ln>
            <a:noFill/>
          </a:ln>
        </p:spPr>
        <p:txBody>
          <a:bodyPr lIns="120000" tIns="60000" rIns="120000" bIns="60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36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TextShape 2"/>
          <p:cNvSpPr txBox="1"/>
          <p:nvPr/>
        </p:nvSpPr>
        <p:spPr>
          <a:xfrm>
            <a:off x="9612000" y="6421440"/>
            <a:ext cx="632640" cy="435840"/>
          </a:xfrm>
          <a:prstGeom prst="rect">
            <a:avLst/>
          </a:prstGeom>
          <a:noFill/>
          <a:ln>
            <a:noFill/>
          </a:ln>
        </p:spPr>
        <p:txBody>
          <a:bodyPr lIns="120000" tIns="60000" rIns="120000" bIns="60000">
            <a:noAutofit/>
          </a:bodyPr>
          <a:lstStyle/>
          <a:p>
            <a:pPr>
              <a:lnSpc>
                <a:spcPct val="100000"/>
              </a:lnSpc>
            </a:pPr>
            <a:fld id="{AE4700DF-91F4-4F57-9E37-2FC06A46E071}" type="slidenum">
              <a:rPr lang="en-US" sz="1867" spc="-1">
                <a:solidFill>
                  <a:srgbClr val="000000"/>
                </a:solidFill>
                <a:latin typeface="Arial"/>
                <a:ea typeface="DejaVu Sans"/>
              </a:rPr>
              <a:t>23</a:t>
            </a:fld>
            <a:endParaRPr lang="en-US" sz="1867" spc="-1">
              <a:latin typeface="Times New Roman"/>
            </a:endParaRPr>
          </a:p>
        </p:txBody>
      </p:sp>
      <p:sp>
        <p:nvSpPr>
          <p:cNvPr id="107" name="CustomShape 3"/>
          <p:cNvSpPr/>
          <p:nvPr/>
        </p:nvSpPr>
        <p:spPr>
          <a:xfrm>
            <a:off x="330720" y="3838560"/>
            <a:ext cx="11468160" cy="242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>
            <a:noAutofit/>
          </a:bodyPr>
          <a:lstStyle/>
          <a:p>
            <a:pPr marL="230874" indent="-229914">
              <a:buClr>
                <a:srgbClr val="000000"/>
              </a:buClr>
              <a:buFont typeface="Wingdings" charset="2"/>
              <a:buChar char=""/>
            </a:pPr>
            <a:r>
              <a:rPr lang="en-US" sz="2133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2133" b="1" spc="-1" dirty="0">
                <a:solidFill>
                  <a:srgbClr val="000000"/>
                </a:solidFill>
                <a:latin typeface="Arial"/>
                <a:ea typeface="Calibri"/>
              </a:rPr>
              <a:t>Validation, CI/CD with</a:t>
            </a:r>
            <a:endParaRPr lang="en-US" sz="2133" spc="-1" dirty="0">
              <a:latin typeface="Arial"/>
            </a:endParaRPr>
          </a:p>
          <a:p>
            <a:pPr marL="840459" lvl="1" indent="-229914">
              <a:buClr>
                <a:srgbClr val="000000"/>
              </a:buClr>
              <a:buFont typeface="Wingdings" charset="2"/>
              <a:buChar char=""/>
            </a:pPr>
            <a:r>
              <a:rPr lang="en-US" sz="1867" spc="-1" dirty="0">
                <a:solidFill>
                  <a:srgbClr val="000000"/>
                </a:solidFill>
                <a:latin typeface="Arial"/>
                <a:ea typeface="Calibri"/>
              </a:rPr>
              <a:t>Professional tester (</a:t>
            </a:r>
            <a:r>
              <a:rPr lang="en-US" sz="1867" spc="-1" dirty="0" err="1">
                <a:solidFill>
                  <a:srgbClr val="000000"/>
                </a:solidFill>
                <a:latin typeface="Arial"/>
                <a:ea typeface="Calibri"/>
              </a:rPr>
              <a:t>dsTest</a:t>
            </a:r>
            <a:r>
              <a:rPr lang="en-US" sz="1867" spc="-1" dirty="0">
                <a:solidFill>
                  <a:srgbClr val="000000"/>
                </a:solidFill>
                <a:latin typeface="Arial"/>
                <a:ea typeface="Calibri"/>
              </a:rPr>
              <a:t>, Developing Solutions): </a:t>
            </a:r>
            <a:endParaRPr lang="en-US" sz="1867" spc="-1" dirty="0">
              <a:latin typeface="Arial"/>
            </a:endParaRPr>
          </a:p>
          <a:p>
            <a:pPr marL="1450044" lvl="2" indent="-229914">
              <a:buClr>
                <a:srgbClr val="000000"/>
              </a:buClr>
              <a:buFont typeface="Wingdings" charset="2"/>
              <a:buChar char=""/>
            </a:pPr>
            <a:r>
              <a:rPr lang="en-US" sz="1867" spc="-1" dirty="0">
                <a:solidFill>
                  <a:srgbClr val="000000"/>
                </a:solidFill>
                <a:latin typeface="Arial"/>
                <a:ea typeface="DejaVu Sans"/>
              </a:rPr>
              <a:t>Testing AMF, SMF and UPF with simulated </a:t>
            </a:r>
            <a:r>
              <a:rPr lang="en-US" sz="1867" spc="-1" dirty="0" err="1">
                <a:solidFill>
                  <a:srgbClr val="000000"/>
                </a:solidFill>
                <a:latin typeface="Arial"/>
                <a:ea typeface="DejaVu Sans"/>
              </a:rPr>
              <a:t>gNB</a:t>
            </a:r>
            <a:r>
              <a:rPr lang="en-US" sz="1867" spc="-1" dirty="0">
                <a:solidFill>
                  <a:srgbClr val="000000"/>
                </a:solidFill>
                <a:latin typeface="Arial"/>
                <a:ea typeface="DejaVu Sans"/>
              </a:rPr>
              <a:t>/UE</a:t>
            </a:r>
            <a:endParaRPr lang="en-US" sz="1867" spc="-1" dirty="0">
              <a:latin typeface="Arial"/>
            </a:endParaRPr>
          </a:p>
          <a:p>
            <a:pPr marL="1450044" lvl="2" indent="-229914">
              <a:buClr>
                <a:srgbClr val="000000"/>
              </a:buClr>
              <a:buFont typeface="Wingdings" charset="2"/>
              <a:buChar char=""/>
            </a:pPr>
            <a:r>
              <a:rPr lang="en-US" sz="1867" spc="-1" dirty="0">
                <a:solidFill>
                  <a:srgbClr val="000000"/>
                </a:solidFill>
                <a:latin typeface="Arial"/>
                <a:ea typeface="DejaVu Sans"/>
              </a:rPr>
              <a:t>Bracket test for AMF, SMF (e.g., testing AMF with simulated SMF/UPF/</a:t>
            </a:r>
            <a:r>
              <a:rPr lang="en-US" sz="1867" spc="-1" dirty="0" err="1">
                <a:solidFill>
                  <a:srgbClr val="000000"/>
                </a:solidFill>
                <a:latin typeface="Arial"/>
                <a:ea typeface="DejaVu Sans"/>
              </a:rPr>
              <a:t>gNB</a:t>
            </a:r>
            <a:r>
              <a:rPr lang="en-US" sz="1867" spc="-1" dirty="0">
                <a:solidFill>
                  <a:srgbClr val="000000"/>
                </a:solidFill>
                <a:latin typeface="Arial"/>
                <a:ea typeface="DejaVu Sans"/>
              </a:rPr>
              <a:t>/UE)</a:t>
            </a:r>
            <a:endParaRPr lang="en-US" sz="1867" spc="-1" dirty="0">
              <a:latin typeface="Arial"/>
            </a:endParaRPr>
          </a:p>
          <a:p>
            <a:pPr marL="840459" lvl="1" indent="-229914">
              <a:buClr>
                <a:srgbClr val="000000"/>
              </a:buClr>
              <a:buFont typeface="Wingdings" charset="2"/>
              <a:buChar char=""/>
            </a:pPr>
            <a:r>
              <a:rPr lang="en-US" sz="1867" spc="-1" dirty="0">
                <a:solidFill>
                  <a:srgbClr val="000000"/>
                </a:solidFill>
                <a:latin typeface="Arial"/>
                <a:ea typeface="Calibri"/>
              </a:rPr>
              <a:t>OAI </a:t>
            </a:r>
            <a:r>
              <a:rPr lang="en-US" sz="1867" spc="-1" dirty="0" err="1">
                <a:solidFill>
                  <a:srgbClr val="000000"/>
                </a:solidFill>
                <a:latin typeface="Arial"/>
                <a:ea typeface="Calibri"/>
              </a:rPr>
              <a:t>gNB</a:t>
            </a:r>
            <a:r>
              <a:rPr lang="en-US" sz="1867" spc="-1" dirty="0">
                <a:solidFill>
                  <a:srgbClr val="000000"/>
                </a:solidFill>
                <a:latin typeface="Arial"/>
                <a:ea typeface="Calibri"/>
              </a:rPr>
              <a:t>/OAI UE ( + </a:t>
            </a:r>
            <a:r>
              <a:rPr lang="en-US" sz="1867" spc="-1" dirty="0" err="1">
                <a:solidFill>
                  <a:srgbClr val="000000"/>
                </a:solidFill>
                <a:latin typeface="Arial"/>
                <a:ea typeface="Calibri"/>
              </a:rPr>
              <a:t>Quectel</a:t>
            </a:r>
            <a:r>
              <a:rPr lang="en-US" sz="1867" spc="-1" dirty="0">
                <a:solidFill>
                  <a:srgbClr val="000000"/>
                </a:solidFill>
                <a:latin typeface="Arial"/>
                <a:ea typeface="Calibri"/>
              </a:rPr>
              <a:t>/</a:t>
            </a:r>
            <a:r>
              <a:rPr lang="en-US" sz="1867" spc="-1" dirty="0" err="1">
                <a:solidFill>
                  <a:srgbClr val="000000"/>
                </a:solidFill>
                <a:latin typeface="Arial"/>
                <a:ea typeface="Calibri"/>
              </a:rPr>
              <a:t>SIMcom</a:t>
            </a:r>
            <a:r>
              <a:rPr lang="en-US" sz="1867" spc="-1" dirty="0">
                <a:solidFill>
                  <a:srgbClr val="000000"/>
                </a:solidFill>
                <a:latin typeface="Arial"/>
                <a:ea typeface="Calibri"/>
              </a:rPr>
              <a:t> modules)</a:t>
            </a:r>
            <a:endParaRPr lang="en-US" sz="1867" spc="-1" dirty="0">
              <a:latin typeface="Arial"/>
            </a:endParaRPr>
          </a:p>
          <a:p>
            <a:pPr marL="840459" lvl="1" indent="-229914">
              <a:buClr>
                <a:srgbClr val="000000"/>
              </a:buClr>
              <a:buFont typeface="Wingdings" charset="2"/>
              <a:buChar char=""/>
            </a:pPr>
            <a:r>
              <a:rPr lang="en-US" sz="1867" spc="-1" dirty="0">
                <a:solidFill>
                  <a:srgbClr val="000000"/>
                </a:solidFill>
                <a:latin typeface="Arial"/>
                <a:ea typeface="Calibri"/>
              </a:rPr>
              <a:t>Commercial </a:t>
            </a:r>
            <a:r>
              <a:rPr lang="en-US" sz="1867" spc="-1" dirty="0" err="1">
                <a:solidFill>
                  <a:srgbClr val="000000"/>
                </a:solidFill>
                <a:latin typeface="Arial"/>
                <a:ea typeface="Calibri"/>
              </a:rPr>
              <a:t>gNBs</a:t>
            </a:r>
            <a:r>
              <a:rPr lang="en-US" sz="1867" spc="-1" dirty="0">
                <a:solidFill>
                  <a:srgbClr val="000000"/>
                </a:solidFill>
                <a:latin typeface="Arial"/>
                <a:ea typeface="Calibri"/>
              </a:rPr>
              <a:t> (</a:t>
            </a:r>
            <a:r>
              <a:rPr lang="en-US" sz="1867" spc="-1" dirty="0" err="1">
                <a:solidFill>
                  <a:srgbClr val="000000"/>
                </a:solidFill>
                <a:latin typeface="Arial"/>
                <a:ea typeface="Calibri"/>
              </a:rPr>
              <a:t>Amarisoft</a:t>
            </a:r>
            <a:r>
              <a:rPr lang="en-US" sz="1867" spc="-1" dirty="0">
                <a:solidFill>
                  <a:srgbClr val="000000"/>
                </a:solidFill>
                <a:latin typeface="Arial"/>
                <a:ea typeface="Calibri"/>
              </a:rPr>
              <a:t>/</a:t>
            </a:r>
            <a:r>
              <a:rPr lang="en-US" sz="1867" spc="-1" dirty="0" err="1">
                <a:solidFill>
                  <a:srgbClr val="000000"/>
                </a:solidFill>
                <a:latin typeface="Arial"/>
                <a:ea typeface="Calibri"/>
              </a:rPr>
              <a:t>Baicell</a:t>
            </a:r>
            <a:r>
              <a:rPr lang="en-US" sz="1867" spc="-1" dirty="0">
                <a:solidFill>
                  <a:srgbClr val="000000"/>
                </a:solidFill>
                <a:latin typeface="Arial"/>
                <a:ea typeface="Calibri"/>
              </a:rPr>
              <a:t>) /COTS UEs/</a:t>
            </a:r>
            <a:r>
              <a:rPr lang="en-US" sz="1867" spc="-1" dirty="0" err="1">
                <a:solidFill>
                  <a:srgbClr val="000000"/>
                </a:solidFill>
                <a:latin typeface="Arial"/>
                <a:ea typeface="Calibri"/>
              </a:rPr>
              <a:t>Amarisoft</a:t>
            </a:r>
            <a:r>
              <a:rPr lang="en-US" sz="1867" spc="-1" dirty="0">
                <a:solidFill>
                  <a:srgbClr val="000000"/>
                </a:solidFill>
                <a:latin typeface="Arial"/>
                <a:ea typeface="Calibri"/>
              </a:rPr>
              <a:t> UEs</a:t>
            </a:r>
            <a:endParaRPr lang="en-US" sz="1867" spc="-1" dirty="0">
              <a:latin typeface="Arial"/>
            </a:endParaRPr>
          </a:p>
          <a:p>
            <a:pPr marL="840459" lvl="1" indent="-229914">
              <a:buClr>
                <a:srgbClr val="000000"/>
              </a:buClr>
              <a:buFont typeface="Wingdings" charset="2"/>
              <a:buChar char=""/>
            </a:pPr>
            <a:r>
              <a:rPr lang="en-US" sz="1867" spc="-1" dirty="0">
                <a:solidFill>
                  <a:srgbClr val="000000"/>
                </a:solidFill>
                <a:latin typeface="Arial"/>
                <a:ea typeface="Calibri"/>
              </a:rPr>
              <a:t>Open-source RAN </a:t>
            </a:r>
            <a:r>
              <a:rPr lang="en-US" sz="1867" spc="-1" dirty="0">
                <a:solidFill>
                  <a:srgbClr val="000000"/>
                </a:solidFill>
                <a:latin typeface="Arial"/>
                <a:ea typeface="DejaVu Sans"/>
              </a:rPr>
              <a:t>simulators (</a:t>
            </a:r>
            <a:r>
              <a:rPr lang="en-US" sz="1867" spc="-1" dirty="0" err="1">
                <a:solidFill>
                  <a:srgbClr val="000000"/>
                </a:solidFill>
                <a:latin typeface="Arial"/>
                <a:ea typeface="DejaVu Sans"/>
              </a:rPr>
              <a:t>gNBSim</a:t>
            </a:r>
            <a:r>
              <a:rPr lang="en-US" sz="1867" spc="-1" dirty="0">
                <a:solidFill>
                  <a:srgbClr val="000000"/>
                </a:solidFill>
                <a:latin typeface="Arial"/>
                <a:ea typeface="DejaVu Sans"/>
              </a:rPr>
              <a:t>, UERANSIM)</a:t>
            </a:r>
            <a:endParaRPr lang="en-US" sz="1867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67" spc="-1" dirty="0">
              <a:latin typeface="Arial"/>
            </a:endParaRPr>
          </a:p>
        </p:txBody>
      </p:sp>
      <p:sp>
        <p:nvSpPr>
          <p:cNvPr id="108" name="CustomShape 4"/>
          <p:cNvSpPr/>
          <p:nvPr/>
        </p:nvSpPr>
        <p:spPr>
          <a:xfrm>
            <a:off x="392640" y="6476640"/>
            <a:ext cx="8706240" cy="48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" name="TextShape 5"/>
          <p:cNvSpPr txBox="1"/>
          <p:nvPr/>
        </p:nvSpPr>
        <p:spPr>
          <a:xfrm>
            <a:off x="5991840" y="6421440"/>
            <a:ext cx="3619200" cy="381600"/>
          </a:xfrm>
          <a:prstGeom prst="rect">
            <a:avLst/>
          </a:prstGeom>
          <a:noFill/>
          <a:ln>
            <a:noFill/>
          </a:ln>
        </p:spPr>
        <p:txBody>
          <a:bodyPr lIns="120000" tIns="60000" rIns="120000" bIns="60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spc="-1">
                <a:solidFill>
                  <a:srgbClr val="B3B3B3"/>
                </a:solidFill>
                <a:latin typeface="Arial"/>
                <a:ea typeface="DejaVu Sans"/>
              </a:rPr>
              <a:t>OAI CN Progress Update Call</a:t>
            </a:r>
            <a:endParaRPr lang="en-US" sz="1600" spc="-1">
              <a:latin typeface="Times New Roman"/>
            </a:endParaRPr>
          </a:p>
        </p:txBody>
      </p:sp>
      <p:sp>
        <p:nvSpPr>
          <p:cNvPr id="110" name="CustomShape 6"/>
          <p:cNvSpPr/>
          <p:nvPr/>
        </p:nvSpPr>
        <p:spPr>
          <a:xfrm>
            <a:off x="257280" y="1136284"/>
            <a:ext cx="5314560" cy="283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>
            <a:noAutofit/>
          </a:bodyPr>
          <a:lstStyle/>
          <a:p>
            <a:pPr marL="230874" indent="-229914">
              <a:buClr>
                <a:srgbClr val="000000"/>
              </a:buClr>
              <a:buFont typeface="Wingdings" charset="2"/>
              <a:buChar char=""/>
            </a:pPr>
            <a:r>
              <a:rPr lang="en-US" sz="2133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2133" b="1" spc="-1" dirty="0">
                <a:solidFill>
                  <a:srgbClr val="000000"/>
                </a:solidFill>
                <a:latin typeface="Arial"/>
                <a:ea typeface="Calibri"/>
              </a:rPr>
              <a:t>A solid and functional 5GC</a:t>
            </a:r>
            <a:endParaRPr lang="en-US" sz="2133" spc="-1" dirty="0">
              <a:latin typeface="Arial"/>
            </a:endParaRPr>
          </a:p>
          <a:p>
            <a:pPr marL="840459" lvl="1" indent="-229914">
              <a:buClr>
                <a:srgbClr val="000000"/>
              </a:buClr>
              <a:buFont typeface="Wingdings" charset="2"/>
              <a:buChar char=""/>
            </a:pPr>
            <a:r>
              <a:rPr lang="en-US" sz="1867" spc="-1" dirty="0">
                <a:solidFill>
                  <a:srgbClr val="000000"/>
                </a:solidFill>
                <a:latin typeface="Arial"/>
                <a:ea typeface="Calibri"/>
              </a:rPr>
              <a:t>Basic procedures (with multiple UEs/multiple PDU sessions): connection and registration procedures, session management procedures</a:t>
            </a:r>
            <a:endParaRPr lang="en-US" sz="1867" spc="-1" dirty="0">
              <a:latin typeface="Arial"/>
            </a:endParaRPr>
          </a:p>
          <a:p>
            <a:pPr marL="840459" lvl="1" indent="-229914">
              <a:buClr>
                <a:srgbClr val="000000"/>
              </a:buClr>
              <a:buFont typeface="Wingdings" charset="2"/>
              <a:buChar char=""/>
            </a:pPr>
            <a:r>
              <a:rPr lang="en-US" sz="1867" spc="-1" dirty="0">
                <a:solidFill>
                  <a:srgbClr val="000000"/>
                </a:solidFill>
                <a:latin typeface="Arial"/>
                <a:ea typeface="DejaVu Sans"/>
              </a:rPr>
              <a:t>Additional features: NF registration, NF discovery (e.g., to discover and select SMF, UPF), </a:t>
            </a:r>
            <a:r>
              <a:rPr lang="en-US" sz="1867" spc="-1" dirty="0">
                <a:solidFill>
                  <a:srgbClr val="000000"/>
                </a:solidFill>
                <a:latin typeface="Arial"/>
                <a:ea typeface="Calibri"/>
              </a:rPr>
              <a:t>N2 handover, Paging, HTTP/2, FQDN support</a:t>
            </a:r>
            <a:endParaRPr lang="en-US" sz="1867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67" spc="-1" dirty="0">
              <a:latin typeface="Arial"/>
            </a:endParaRPr>
          </a:p>
        </p:txBody>
      </p:sp>
      <p:pic>
        <p:nvPicPr>
          <p:cNvPr id="111" name="Picture 11"/>
          <p:cNvPicPr/>
          <p:nvPr/>
        </p:nvPicPr>
        <p:blipFill>
          <a:blip r:embed="rId3"/>
          <a:stretch/>
        </p:blipFill>
        <p:spPr>
          <a:xfrm>
            <a:off x="5372160" y="1198080"/>
            <a:ext cx="6771840" cy="2933280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OAI 5G CN – Current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06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11"/>
          <p:cNvPicPr/>
          <p:nvPr/>
        </p:nvPicPr>
        <p:blipFill>
          <a:blip r:embed="rId3"/>
          <a:stretch/>
        </p:blipFill>
        <p:spPr>
          <a:xfrm>
            <a:off x="5372160" y="1198080"/>
            <a:ext cx="6771840" cy="2933280"/>
          </a:xfrm>
          <a:prstGeom prst="rect">
            <a:avLst/>
          </a:prstGeom>
          <a:ln>
            <a:noFill/>
          </a:ln>
        </p:spPr>
      </p:pic>
      <p:sp>
        <p:nvSpPr>
          <p:cNvPr id="113" name="TextShape 1"/>
          <p:cNvSpPr txBox="1"/>
          <p:nvPr/>
        </p:nvSpPr>
        <p:spPr>
          <a:xfrm>
            <a:off x="381120" y="115680"/>
            <a:ext cx="11476320" cy="645600"/>
          </a:xfrm>
          <a:prstGeom prst="rect">
            <a:avLst/>
          </a:prstGeom>
          <a:noFill/>
          <a:ln>
            <a:noFill/>
          </a:ln>
        </p:spPr>
        <p:txBody>
          <a:bodyPr lIns="120000" tIns="60000" rIns="120000" bIns="60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36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TextShape 2"/>
          <p:cNvSpPr txBox="1"/>
          <p:nvPr/>
        </p:nvSpPr>
        <p:spPr>
          <a:xfrm>
            <a:off x="9612000" y="6421440"/>
            <a:ext cx="632640" cy="435840"/>
          </a:xfrm>
          <a:prstGeom prst="rect">
            <a:avLst/>
          </a:prstGeom>
          <a:noFill/>
          <a:ln>
            <a:noFill/>
          </a:ln>
        </p:spPr>
        <p:txBody>
          <a:bodyPr lIns="120000" tIns="60000" rIns="120000" bIns="60000">
            <a:noAutofit/>
          </a:bodyPr>
          <a:lstStyle/>
          <a:p>
            <a:pPr>
              <a:lnSpc>
                <a:spcPct val="100000"/>
              </a:lnSpc>
            </a:pPr>
            <a:fld id="{B95C0DC7-9B25-4364-B3A5-6A4E850D0735}" type="slidenum">
              <a:rPr lang="en-US" sz="1867" spc="-1">
                <a:solidFill>
                  <a:srgbClr val="000000"/>
                </a:solidFill>
                <a:latin typeface="Arial"/>
                <a:ea typeface="DejaVu Sans"/>
              </a:rPr>
              <a:t>24</a:t>
            </a:fld>
            <a:endParaRPr lang="en-US" sz="1867" spc="-1">
              <a:latin typeface="Times New Roman"/>
            </a:endParaRPr>
          </a:p>
        </p:txBody>
      </p:sp>
      <p:sp>
        <p:nvSpPr>
          <p:cNvPr id="115" name="CustomShape 3"/>
          <p:cNvSpPr/>
          <p:nvPr/>
        </p:nvSpPr>
        <p:spPr>
          <a:xfrm>
            <a:off x="257280" y="4651380"/>
            <a:ext cx="11541600" cy="180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>
            <a:noAutofit/>
          </a:bodyPr>
          <a:lstStyle/>
          <a:p>
            <a:pPr marL="230874" indent="-229914">
              <a:buClr>
                <a:srgbClr val="000000"/>
              </a:buClr>
              <a:buFont typeface="Wingdings" charset="2"/>
              <a:buChar char=""/>
            </a:pPr>
            <a:r>
              <a:rPr lang="en-US" sz="2133" b="1" spc="-1" dirty="0" smtClean="0">
                <a:solidFill>
                  <a:srgbClr val="000000"/>
                </a:solidFill>
                <a:latin typeface="Arial"/>
                <a:ea typeface="Calibri"/>
              </a:rPr>
              <a:t>Deployment</a:t>
            </a:r>
            <a:r>
              <a:rPr lang="en-US" sz="2133" b="1" spc="-1" dirty="0">
                <a:solidFill>
                  <a:srgbClr val="000000"/>
                </a:solidFill>
                <a:latin typeface="Arial"/>
                <a:ea typeface="Calibri"/>
              </a:rPr>
              <a:t>, CI/CD</a:t>
            </a:r>
            <a:endParaRPr lang="en-US" sz="2133" spc="-1" dirty="0">
              <a:latin typeface="Arial"/>
            </a:endParaRPr>
          </a:p>
          <a:p>
            <a:pPr marL="840459" lvl="1" indent="-229914">
              <a:buClr>
                <a:srgbClr val="000000"/>
              </a:buClr>
              <a:buFont typeface="Wingdings" charset="2"/>
              <a:buChar char=""/>
            </a:pPr>
            <a:r>
              <a:rPr lang="en-US" sz="1867" spc="-1" dirty="0">
                <a:solidFill>
                  <a:srgbClr val="000000"/>
                </a:solidFill>
                <a:latin typeface="Arial"/>
                <a:ea typeface="Calibri"/>
              </a:rPr>
              <a:t>Traditional/classic deployment on Servers/Virtual machines</a:t>
            </a:r>
            <a:endParaRPr lang="en-US" sz="1867" spc="-1" dirty="0">
              <a:latin typeface="Arial"/>
            </a:endParaRPr>
          </a:p>
          <a:p>
            <a:pPr marL="840459" lvl="1" indent="-229914">
              <a:buClr>
                <a:srgbClr val="000000"/>
              </a:buClr>
              <a:buFont typeface="Wingdings" charset="2"/>
              <a:buChar char=""/>
            </a:pPr>
            <a:r>
              <a:rPr lang="en-US" sz="1867" spc="-1" dirty="0">
                <a:solidFill>
                  <a:srgbClr val="000000"/>
                </a:solidFill>
                <a:latin typeface="Arial"/>
                <a:ea typeface="Calibri"/>
              </a:rPr>
              <a:t>Automated deployment of NFs in Docker containers using Docker Compose</a:t>
            </a:r>
            <a:endParaRPr lang="en-US" sz="1867" spc="-1" dirty="0">
              <a:latin typeface="Arial"/>
            </a:endParaRPr>
          </a:p>
          <a:p>
            <a:pPr marL="840459" lvl="1" indent="-229914">
              <a:buClr>
                <a:srgbClr val="000000"/>
              </a:buClr>
              <a:buFont typeface="Wingdings" charset="2"/>
              <a:buChar char=""/>
            </a:pPr>
            <a:r>
              <a:rPr lang="en-US" sz="1867" spc="-1" dirty="0">
                <a:solidFill>
                  <a:srgbClr val="000000"/>
                </a:solidFill>
                <a:latin typeface="Arial"/>
                <a:ea typeface="Calibri"/>
              </a:rPr>
              <a:t>Could-native deployment using Helm Chart on </a:t>
            </a:r>
            <a:r>
              <a:rPr lang="en-US" sz="1867" spc="-1" dirty="0" err="1">
                <a:solidFill>
                  <a:srgbClr val="000000"/>
                </a:solidFill>
                <a:latin typeface="Arial"/>
                <a:ea typeface="Calibri"/>
              </a:rPr>
              <a:t>OpenShift</a:t>
            </a:r>
            <a:r>
              <a:rPr lang="en-US" sz="1867" spc="-1" dirty="0">
                <a:solidFill>
                  <a:srgbClr val="000000"/>
                </a:solidFill>
                <a:latin typeface="Arial"/>
                <a:ea typeface="Calibri"/>
              </a:rPr>
              <a:t> cluster</a:t>
            </a:r>
            <a:endParaRPr lang="en-US" sz="1867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67" spc="-1" dirty="0">
              <a:latin typeface="Arial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392640" y="6476640"/>
            <a:ext cx="8706240" cy="48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7" name="TextShape 5"/>
          <p:cNvSpPr txBox="1"/>
          <p:nvPr/>
        </p:nvSpPr>
        <p:spPr>
          <a:xfrm>
            <a:off x="5991840" y="6421440"/>
            <a:ext cx="3619200" cy="381600"/>
          </a:xfrm>
          <a:prstGeom prst="rect">
            <a:avLst/>
          </a:prstGeom>
          <a:noFill/>
          <a:ln>
            <a:noFill/>
          </a:ln>
        </p:spPr>
        <p:txBody>
          <a:bodyPr lIns="120000" tIns="60000" rIns="120000" bIns="60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spc="-1">
                <a:solidFill>
                  <a:srgbClr val="B3B3B3"/>
                </a:solidFill>
                <a:latin typeface="Arial"/>
                <a:ea typeface="DejaVu Sans"/>
              </a:rPr>
              <a:t>OAI CN Progress Update Call</a:t>
            </a:r>
            <a:endParaRPr lang="en-US" sz="1600" spc="-1">
              <a:latin typeface="Times New Roman"/>
            </a:endParaRPr>
          </a:p>
        </p:txBody>
      </p:sp>
      <p:sp>
        <p:nvSpPr>
          <p:cNvPr id="118" name="CustomShape 6"/>
          <p:cNvSpPr/>
          <p:nvPr/>
        </p:nvSpPr>
        <p:spPr>
          <a:xfrm>
            <a:off x="257280" y="1170789"/>
            <a:ext cx="5305440" cy="354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>
            <a:noAutofit/>
          </a:bodyPr>
          <a:lstStyle/>
          <a:p>
            <a:pPr marL="383259" indent="-229914">
              <a:buClr>
                <a:srgbClr val="000000"/>
              </a:buClr>
              <a:buFont typeface="Wingdings" charset="2"/>
              <a:buChar char=""/>
            </a:pPr>
            <a:r>
              <a:rPr lang="en-US" sz="1867" spc="-1" dirty="0" smtClean="0">
                <a:solidFill>
                  <a:srgbClr val="000000"/>
                </a:solidFill>
                <a:latin typeface="Arial"/>
                <a:ea typeface="Calibri"/>
              </a:rPr>
              <a:t>Two </a:t>
            </a:r>
            <a:r>
              <a:rPr lang="en-US" sz="1867" spc="-1" dirty="0">
                <a:solidFill>
                  <a:srgbClr val="000000"/>
                </a:solidFill>
                <a:latin typeface="Arial"/>
                <a:ea typeface="Calibri"/>
              </a:rPr>
              <a:t>5GC modes</a:t>
            </a:r>
            <a:endParaRPr lang="en-US" sz="1867" spc="-1" dirty="0">
              <a:latin typeface="Arial"/>
            </a:endParaRPr>
          </a:p>
          <a:p>
            <a:pPr marL="835888" lvl="1" indent="-223674">
              <a:buClr>
                <a:srgbClr val="000000"/>
              </a:buClr>
              <a:buFont typeface="Wingdings" charset="2"/>
              <a:buChar char=""/>
            </a:pPr>
            <a:r>
              <a:rPr lang="en-US" sz="1867" spc="-1" dirty="0">
                <a:solidFill>
                  <a:srgbClr val="000000"/>
                </a:solidFill>
                <a:latin typeface="Arial"/>
                <a:ea typeface="DejaVu Sans"/>
              </a:rPr>
              <a:t>Minimal 5GC with AMF, SMF, NRF and UPF</a:t>
            </a:r>
            <a:endParaRPr lang="en-US" sz="1867" spc="-1" dirty="0">
              <a:latin typeface="Arial"/>
            </a:endParaRPr>
          </a:p>
          <a:p>
            <a:pPr marL="835888" lvl="1" indent="-223674">
              <a:buClr>
                <a:srgbClr val="000000"/>
              </a:buClr>
              <a:buFont typeface="Wingdings" charset="2"/>
              <a:buChar char=""/>
            </a:pPr>
            <a:r>
              <a:rPr lang="en-US" sz="1867" spc="-1" dirty="0">
                <a:solidFill>
                  <a:srgbClr val="000000"/>
                </a:solidFill>
                <a:latin typeface="Arial"/>
                <a:ea typeface="DejaVu Sans"/>
              </a:rPr>
              <a:t>Basic 5GC with AMF, SMF, NRF, UPF, </a:t>
            </a:r>
            <a:r>
              <a:rPr lang="en-US" sz="1867" spc="-1" dirty="0">
                <a:solidFill>
                  <a:srgbClr val="C00000"/>
                </a:solidFill>
                <a:latin typeface="Arial"/>
                <a:ea typeface="DejaVu Sans"/>
              </a:rPr>
              <a:t>UDM</a:t>
            </a:r>
            <a:r>
              <a:rPr lang="en-US" sz="1867" i="1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en-US" sz="1867" spc="-1" dirty="0">
                <a:solidFill>
                  <a:srgbClr val="C00000"/>
                </a:solidFill>
                <a:latin typeface="Arial"/>
                <a:ea typeface="DejaVu Sans"/>
              </a:rPr>
              <a:t>AUSF</a:t>
            </a:r>
            <a:r>
              <a:rPr lang="en-US" sz="1867" i="1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67" spc="-1" dirty="0">
                <a:solidFill>
                  <a:srgbClr val="000000"/>
                </a:solidFill>
                <a:latin typeface="Arial"/>
                <a:ea typeface="DejaVu Sans"/>
              </a:rPr>
              <a:t>and</a:t>
            </a:r>
            <a:r>
              <a:rPr lang="en-US" sz="1867" i="1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67" spc="-1" dirty="0">
                <a:solidFill>
                  <a:srgbClr val="C00000"/>
                </a:solidFill>
                <a:latin typeface="Arial"/>
                <a:ea typeface="DejaVu Sans"/>
              </a:rPr>
              <a:t>UDR</a:t>
            </a:r>
            <a:endParaRPr lang="en-US" sz="1867" spc="-1" dirty="0">
              <a:latin typeface="Arial"/>
            </a:endParaRPr>
          </a:p>
          <a:p>
            <a:pPr marL="383259" indent="-229914">
              <a:buClr>
                <a:srgbClr val="000000"/>
              </a:buClr>
              <a:buFont typeface="Wingdings" charset="2"/>
              <a:buChar char=""/>
            </a:pPr>
            <a:r>
              <a:rPr lang="en-US" sz="1867" spc="-1" dirty="0">
                <a:solidFill>
                  <a:srgbClr val="000000"/>
                </a:solidFill>
                <a:latin typeface="Arial"/>
                <a:ea typeface="DejaVu Sans"/>
              </a:rPr>
              <a:t>Three UPF flavors:</a:t>
            </a:r>
            <a:endParaRPr lang="en-US" sz="1867" spc="-1" dirty="0">
              <a:latin typeface="Arial"/>
            </a:endParaRPr>
          </a:p>
          <a:p>
            <a:pPr marL="912206" lvl="1" indent="-299993">
              <a:buClr>
                <a:srgbClr val="000000"/>
              </a:buClr>
              <a:buFont typeface="Wingdings" charset="2"/>
              <a:buChar char=""/>
              <a:tabLst>
                <a:tab pos="1293088" algn="l"/>
              </a:tabLst>
            </a:pPr>
            <a:r>
              <a:rPr lang="en-US" sz="1867" spc="-1" dirty="0">
                <a:solidFill>
                  <a:srgbClr val="000000"/>
                </a:solidFill>
                <a:latin typeface="Arial"/>
                <a:ea typeface="DejaVu Sans"/>
              </a:rPr>
              <a:t>SPGW-U (from 4G) with additional features for 5G</a:t>
            </a:r>
            <a:endParaRPr lang="en-US" sz="1867" spc="-1" dirty="0">
              <a:latin typeface="Arial"/>
            </a:endParaRPr>
          </a:p>
          <a:p>
            <a:pPr marL="912206" lvl="1" indent="-299993">
              <a:buClr>
                <a:srgbClr val="000000"/>
              </a:buClr>
              <a:buFont typeface="Wingdings" charset="2"/>
              <a:buChar char=""/>
              <a:tabLst>
                <a:tab pos="1293088" algn="l"/>
              </a:tabLst>
            </a:pPr>
            <a:r>
              <a:rPr lang="en-US" sz="1867" spc="-1" dirty="0">
                <a:solidFill>
                  <a:srgbClr val="000000"/>
                </a:solidFill>
                <a:latin typeface="Arial"/>
                <a:ea typeface="Calibri"/>
              </a:rPr>
              <a:t>VPP-UPF (relying on VPP-</a:t>
            </a:r>
            <a:r>
              <a:rPr lang="en-US" sz="1867" spc="-1" dirty="0" err="1">
                <a:solidFill>
                  <a:srgbClr val="000000"/>
                </a:solidFill>
                <a:latin typeface="Arial"/>
                <a:ea typeface="Calibri"/>
              </a:rPr>
              <a:t>Travelping</a:t>
            </a:r>
            <a:r>
              <a:rPr lang="en-US" sz="1867" spc="-1" dirty="0">
                <a:solidFill>
                  <a:srgbClr val="000000"/>
                </a:solidFill>
                <a:latin typeface="Arial"/>
                <a:ea typeface="Calibri"/>
              </a:rPr>
              <a:t>, with DPDK support)</a:t>
            </a:r>
            <a:endParaRPr lang="en-US" sz="1867" spc="-1" dirty="0">
              <a:latin typeface="Arial"/>
            </a:endParaRPr>
          </a:p>
          <a:p>
            <a:pPr marL="912206" lvl="1" indent="-299993">
              <a:buClr>
                <a:srgbClr val="000000"/>
              </a:buClr>
              <a:buFont typeface="Wingdings" charset="2"/>
              <a:buChar char=""/>
              <a:tabLst>
                <a:tab pos="1293088" algn="l"/>
              </a:tabLst>
            </a:pPr>
            <a:r>
              <a:rPr lang="en-US" sz="1867" spc="-1" dirty="0">
                <a:solidFill>
                  <a:srgbClr val="000000"/>
                </a:solidFill>
                <a:latin typeface="Arial"/>
                <a:ea typeface="Calibri"/>
              </a:rPr>
              <a:t>Production grade UPF (</a:t>
            </a:r>
            <a:r>
              <a:rPr lang="en-US" sz="1867" spc="-1" dirty="0" err="1">
                <a:solidFill>
                  <a:srgbClr val="000000"/>
                </a:solidFill>
                <a:latin typeface="Arial"/>
                <a:ea typeface="Calibri"/>
              </a:rPr>
              <a:t>Kaloom</a:t>
            </a:r>
            <a:r>
              <a:rPr lang="en-US" sz="1867" spc="-1" dirty="0">
                <a:solidFill>
                  <a:srgbClr val="000000"/>
                </a:solidFill>
                <a:latin typeface="Arial"/>
                <a:ea typeface="Calibri"/>
              </a:rPr>
              <a:t>, on-going)</a:t>
            </a:r>
            <a:endParaRPr lang="en-US" sz="1867" spc="-1" dirty="0">
              <a:latin typeface="Arial"/>
            </a:endParaRPr>
          </a:p>
          <a:p>
            <a:pPr>
              <a:tabLst>
                <a:tab pos="1293088" algn="l"/>
              </a:tabLst>
            </a:pPr>
            <a:endParaRPr lang="en-US" sz="1867" spc="-1" dirty="0">
              <a:latin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OAI 5G CN – Current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44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10" y="-18407"/>
            <a:ext cx="12212711" cy="6786165"/>
          </a:xfr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85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OAI 5G SA demo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E347-F4C7-4078-B66B-F63D0139EA5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3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" y="2084851"/>
            <a:ext cx="12182324" cy="394814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5G NR Standalone Demo Setup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7" y="1138355"/>
            <a:ext cx="3356577" cy="105876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7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19669" y="2276872"/>
            <a:ext cx="5760640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67" dirty="0"/>
              <a:t>Video comes here</a:t>
            </a:r>
          </a:p>
        </p:txBody>
      </p:sp>
      <p:pic>
        <p:nvPicPr>
          <p:cNvPr id="9" name="xo4YDhv0Stw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E347-F4C7-4078-B66B-F63D0139EA5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7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821" y="3029483"/>
            <a:ext cx="1077979" cy="1077979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4739654"/>
              </p:ext>
            </p:extLst>
          </p:nvPr>
        </p:nvGraphicFramePr>
        <p:xfrm>
          <a:off x="6368235" y="4107462"/>
          <a:ext cx="3785153" cy="1451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Acrobat Document" r:id="rId4" imgW="16516350" imgH="6343498" progId="AcroExch.Document.DC">
                  <p:embed/>
                </p:oleObj>
              </mc:Choice>
              <mc:Fallback>
                <p:oleObj name="Acrobat Document" r:id="rId4" imgW="16516350" imgH="6343498" progId="AcroExch.Document.DC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8235" y="4107462"/>
                        <a:ext cx="3785153" cy="14513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E347-F4C7-4078-B66B-F63D0139EA5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5G RAN Project Group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>
                <a:hlinkClick r:id="rId2"/>
              </a:rPr>
              <a:t>https://openairinterface.org/oai-5g-ran-project/</a:t>
            </a:r>
            <a:endParaRPr lang="en-US" sz="3200" dirty="0"/>
          </a:p>
          <a:p>
            <a:pPr marL="0" indent="0">
              <a:buNone/>
              <a:tabLst>
                <a:tab pos="2396007" algn="ctr"/>
                <a:tab pos="8136263" algn="ctr"/>
              </a:tabLst>
            </a:pPr>
            <a:r>
              <a:rPr lang="en-US" dirty="0" smtClean="0"/>
              <a:t>	</a:t>
            </a:r>
            <a:r>
              <a:rPr lang="en-US" sz="3200" b="1" dirty="0" smtClean="0"/>
              <a:t>Sponsors</a:t>
            </a:r>
            <a:r>
              <a:rPr lang="en-US" dirty="0" smtClean="0"/>
              <a:t>	</a:t>
            </a:r>
            <a:r>
              <a:rPr lang="en-US" sz="3200" b="1" dirty="0" smtClean="0"/>
              <a:t>Contributors</a:t>
            </a:r>
            <a:endParaRPr lang="en-US" b="1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17AD309-881F-483C-8305-96BF5CA4616E}" type="slidenum"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/>
              <a:t>3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686066" y="2718850"/>
            <a:ext cx="612775" cy="612775"/>
            <a:chOff x="313535" y="4233863"/>
            <a:chExt cx="612775" cy="612775"/>
          </a:xfrm>
        </p:grpSpPr>
        <p:sp>
          <p:nvSpPr>
            <p:cNvPr id="10" name="Rectangle 5"/>
            <p:cNvSpPr>
              <a:spLocks noChangeArrowheads="1"/>
            </p:cNvSpPr>
            <p:nvPr userDrawn="1"/>
          </p:nvSpPr>
          <p:spPr bwMode="auto">
            <a:xfrm>
              <a:off x="313535" y="4233863"/>
              <a:ext cx="612775" cy="612775"/>
            </a:xfrm>
            <a:prstGeom prst="rect">
              <a:avLst/>
            </a:pr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500860" y="4708526"/>
              <a:ext cx="74613" cy="87313"/>
            </a:xfrm>
            <a:custGeom>
              <a:avLst/>
              <a:gdLst>
                <a:gd name="T0" fmla="*/ 66 w 93"/>
                <a:gd name="T1" fmla="*/ 99 h 109"/>
                <a:gd name="T2" fmla="*/ 31 w 93"/>
                <a:gd name="T3" fmla="*/ 109 h 109"/>
                <a:gd name="T4" fmla="*/ 0 w 93"/>
                <a:gd name="T5" fmla="*/ 79 h 109"/>
                <a:gd name="T6" fmla="*/ 66 w 93"/>
                <a:gd name="T7" fmla="*/ 37 h 109"/>
                <a:gd name="T8" fmla="*/ 66 w 93"/>
                <a:gd name="T9" fmla="*/ 32 h 109"/>
                <a:gd name="T10" fmla="*/ 49 w 93"/>
                <a:gd name="T11" fmla="*/ 19 h 109"/>
                <a:gd name="T12" fmla="*/ 24 w 93"/>
                <a:gd name="T13" fmla="*/ 32 h 109"/>
                <a:gd name="T14" fmla="*/ 5 w 93"/>
                <a:gd name="T15" fmla="*/ 21 h 109"/>
                <a:gd name="T16" fmla="*/ 50 w 93"/>
                <a:gd name="T17" fmla="*/ 0 h 109"/>
                <a:gd name="T18" fmla="*/ 93 w 93"/>
                <a:gd name="T19" fmla="*/ 32 h 109"/>
                <a:gd name="T20" fmla="*/ 93 w 93"/>
                <a:gd name="T21" fmla="*/ 108 h 109"/>
                <a:gd name="T22" fmla="*/ 68 w 93"/>
                <a:gd name="T23" fmla="*/ 108 h 109"/>
                <a:gd name="T24" fmla="*/ 66 w 93"/>
                <a:gd name="T25" fmla="*/ 99 h 109"/>
                <a:gd name="T26" fmla="*/ 27 w 93"/>
                <a:gd name="T27" fmla="*/ 77 h 109"/>
                <a:gd name="T28" fmla="*/ 39 w 93"/>
                <a:gd name="T29" fmla="*/ 90 h 109"/>
                <a:gd name="T30" fmla="*/ 65 w 93"/>
                <a:gd name="T31" fmla="*/ 79 h 109"/>
                <a:gd name="T32" fmla="*/ 65 w 93"/>
                <a:gd name="T33" fmla="*/ 54 h 109"/>
                <a:gd name="T34" fmla="*/ 27 w 93"/>
                <a:gd name="T35" fmla="*/ 7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109">
                  <a:moveTo>
                    <a:pt x="66" y="99"/>
                  </a:moveTo>
                  <a:cubicBezTo>
                    <a:pt x="55" y="106"/>
                    <a:pt x="43" y="109"/>
                    <a:pt x="31" y="109"/>
                  </a:cubicBezTo>
                  <a:cubicBezTo>
                    <a:pt x="11" y="109"/>
                    <a:pt x="0" y="96"/>
                    <a:pt x="0" y="79"/>
                  </a:cubicBezTo>
                  <a:cubicBezTo>
                    <a:pt x="0" y="55"/>
                    <a:pt x="21" y="42"/>
                    <a:pt x="66" y="3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24"/>
                    <a:pt x="60" y="19"/>
                    <a:pt x="49" y="19"/>
                  </a:cubicBezTo>
                  <a:cubicBezTo>
                    <a:pt x="39" y="19"/>
                    <a:pt x="30" y="24"/>
                    <a:pt x="24" y="3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5" y="7"/>
                    <a:pt x="30" y="0"/>
                    <a:pt x="50" y="0"/>
                  </a:cubicBezTo>
                  <a:cubicBezTo>
                    <a:pt x="77" y="0"/>
                    <a:pt x="93" y="12"/>
                    <a:pt x="93" y="32"/>
                  </a:cubicBezTo>
                  <a:cubicBezTo>
                    <a:pt x="93" y="32"/>
                    <a:pt x="93" y="108"/>
                    <a:pt x="93" y="108"/>
                  </a:cubicBezTo>
                  <a:cubicBezTo>
                    <a:pt x="68" y="108"/>
                    <a:pt x="68" y="108"/>
                    <a:pt x="68" y="108"/>
                  </a:cubicBezTo>
                  <a:lnTo>
                    <a:pt x="66" y="99"/>
                  </a:lnTo>
                  <a:close/>
                  <a:moveTo>
                    <a:pt x="27" y="77"/>
                  </a:moveTo>
                  <a:cubicBezTo>
                    <a:pt x="27" y="84"/>
                    <a:pt x="31" y="90"/>
                    <a:pt x="39" y="90"/>
                  </a:cubicBezTo>
                  <a:cubicBezTo>
                    <a:pt x="48" y="90"/>
                    <a:pt x="57" y="87"/>
                    <a:pt x="65" y="79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39" y="57"/>
                    <a:pt x="27" y="64"/>
                    <a:pt x="27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592935" y="4708526"/>
              <a:ext cx="76200" cy="87313"/>
            </a:xfrm>
            <a:custGeom>
              <a:avLst/>
              <a:gdLst>
                <a:gd name="T0" fmla="*/ 0 w 94"/>
                <a:gd name="T1" fmla="*/ 5 h 108"/>
                <a:gd name="T2" fmla="*/ 23 w 94"/>
                <a:gd name="T3" fmla="*/ 2 h 108"/>
                <a:gd name="T4" fmla="*/ 25 w 94"/>
                <a:gd name="T5" fmla="*/ 15 h 108"/>
                <a:gd name="T6" fmla="*/ 61 w 94"/>
                <a:gd name="T7" fmla="*/ 0 h 108"/>
                <a:gd name="T8" fmla="*/ 94 w 94"/>
                <a:gd name="T9" fmla="*/ 34 h 108"/>
                <a:gd name="T10" fmla="*/ 94 w 94"/>
                <a:gd name="T11" fmla="*/ 108 h 108"/>
                <a:gd name="T12" fmla="*/ 66 w 94"/>
                <a:gd name="T13" fmla="*/ 108 h 108"/>
                <a:gd name="T14" fmla="*/ 66 w 94"/>
                <a:gd name="T15" fmla="*/ 39 h 108"/>
                <a:gd name="T16" fmla="*/ 53 w 94"/>
                <a:gd name="T17" fmla="*/ 21 h 108"/>
                <a:gd name="T18" fmla="*/ 27 w 94"/>
                <a:gd name="T19" fmla="*/ 32 h 108"/>
                <a:gd name="T20" fmla="*/ 27 w 94"/>
                <a:gd name="T21" fmla="*/ 108 h 108"/>
                <a:gd name="T22" fmla="*/ 0 w 94"/>
                <a:gd name="T23" fmla="*/ 108 h 108"/>
                <a:gd name="T24" fmla="*/ 0 w 94"/>
                <a:gd name="T25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08">
                  <a:moveTo>
                    <a:pt x="0" y="5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8" y="5"/>
                    <a:pt x="48" y="0"/>
                    <a:pt x="61" y="0"/>
                  </a:cubicBezTo>
                  <a:cubicBezTo>
                    <a:pt x="83" y="0"/>
                    <a:pt x="94" y="12"/>
                    <a:pt x="94" y="34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26"/>
                    <a:pt x="63" y="21"/>
                    <a:pt x="53" y="21"/>
                  </a:cubicBezTo>
                  <a:cubicBezTo>
                    <a:pt x="45" y="21"/>
                    <a:pt x="36" y="24"/>
                    <a:pt x="27" y="32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778673" y="4708526"/>
              <a:ext cx="79375" cy="88900"/>
            </a:xfrm>
            <a:custGeom>
              <a:avLst/>
              <a:gdLst>
                <a:gd name="T0" fmla="*/ 50 w 98"/>
                <a:gd name="T1" fmla="*/ 110 h 110"/>
                <a:gd name="T2" fmla="*/ 0 w 98"/>
                <a:gd name="T3" fmla="*/ 55 h 110"/>
                <a:gd name="T4" fmla="*/ 49 w 98"/>
                <a:gd name="T5" fmla="*/ 0 h 110"/>
                <a:gd name="T6" fmla="*/ 98 w 98"/>
                <a:gd name="T7" fmla="*/ 54 h 110"/>
                <a:gd name="T8" fmla="*/ 97 w 98"/>
                <a:gd name="T9" fmla="*/ 59 h 110"/>
                <a:gd name="T10" fmla="*/ 27 w 98"/>
                <a:gd name="T11" fmla="*/ 59 h 110"/>
                <a:gd name="T12" fmla="*/ 52 w 98"/>
                <a:gd name="T13" fmla="*/ 89 h 110"/>
                <a:gd name="T14" fmla="*/ 76 w 98"/>
                <a:gd name="T15" fmla="*/ 76 h 110"/>
                <a:gd name="T16" fmla="*/ 96 w 98"/>
                <a:gd name="T17" fmla="*/ 87 h 110"/>
                <a:gd name="T18" fmla="*/ 50 w 98"/>
                <a:gd name="T19" fmla="*/ 110 h 110"/>
                <a:gd name="T20" fmla="*/ 70 w 98"/>
                <a:gd name="T21" fmla="*/ 41 h 110"/>
                <a:gd name="T22" fmla="*/ 49 w 98"/>
                <a:gd name="T23" fmla="*/ 19 h 110"/>
                <a:gd name="T24" fmla="*/ 28 w 98"/>
                <a:gd name="T25" fmla="*/ 41 h 110"/>
                <a:gd name="T26" fmla="*/ 70 w 98"/>
                <a:gd name="T27" fmla="*/ 4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110">
                  <a:moveTo>
                    <a:pt x="50" y="110"/>
                  </a:moveTo>
                  <a:cubicBezTo>
                    <a:pt x="19" y="110"/>
                    <a:pt x="0" y="90"/>
                    <a:pt x="0" y="55"/>
                  </a:cubicBezTo>
                  <a:cubicBezTo>
                    <a:pt x="0" y="20"/>
                    <a:pt x="19" y="0"/>
                    <a:pt x="49" y="0"/>
                  </a:cubicBezTo>
                  <a:cubicBezTo>
                    <a:pt x="80" y="0"/>
                    <a:pt x="98" y="20"/>
                    <a:pt x="98" y="54"/>
                  </a:cubicBezTo>
                  <a:cubicBezTo>
                    <a:pt x="98" y="56"/>
                    <a:pt x="97" y="57"/>
                    <a:pt x="9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8" y="79"/>
                    <a:pt x="36" y="89"/>
                    <a:pt x="52" y="89"/>
                  </a:cubicBezTo>
                  <a:cubicBezTo>
                    <a:pt x="63" y="89"/>
                    <a:pt x="70" y="85"/>
                    <a:pt x="76" y="76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87" y="102"/>
                    <a:pt x="71" y="110"/>
                    <a:pt x="50" y="110"/>
                  </a:cubicBezTo>
                  <a:close/>
                  <a:moveTo>
                    <a:pt x="70" y="41"/>
                  </a:moveTo>
                  <a:cubicBezTo>
                    <a:pt x="70" y="27"/>
                    <a:pt x="62" y="19"/>
                    <a:pt x="49" y="19"/>
                  </a:cubicBezTo>
                  <a:cubicBezTo>
                    <a:pt x="37" y="19"/>
                    <a:pt x="29" y="27"/>
                    <a:pt x="28" y="41"/>
                  </a:cubicBezTo>
                  <a:lnTo>
                    <a:pt x="7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346873" y="4708526"/>
              <a:ext cx="84138" cy="88900"/>
            </a:xfrm>
            <a:custGeom>
              <a:avLst/>
              <a:gdLst>
                <a:gd name="T0" fmla="*/ 52 w 104"/>
                <a:gd name="T1" fmla="*/ 111 h 111"/>
                <a:gd name="T2" fmla="*/ 0 w 104"/>
                <a:gd name="T3" fmla="*/ 55 h 111"/>
                <a:gd name="T4" fmla="*/ 52 w 104"/>
                <a:gd name="T5" fmla="*/ 0 h 111"/>
                <a:gd name="T6" fmla="*/ 104 w 104"/>
                <a:gd name="T7" fmla="*/ 55 h 111"/>
                <a:gd name="T8" fmla="*/ 52 w 104"/>
                <a:gd name="T9" fmla="*/ 111 h 111"/>
                <a:gd name="T10" fmla="*/ 52 w 104"/>
                <a:gd name="T11" fmla="*/ 23 h 111"/>
                <a:gd name="T12" fmla="*/ 28 w 104"/>
                <a:gd name="T13" fmla="*/ 55 h 111"/>
                <a:gd name="T14" fmla="*/ 52 w 104"/>
                <a:gd name="T15" fmla="*/ 87 h 111"/>
                <a:gd name="T16" fmla="*/ 77 w 104"/>
                <a:gd name="T17" fmla="*/ 55 h 111"/>
                <a:gd name="T18" fmla="*/ 52 w 104"/>
                <a:gd name="T19" fmla="*/ 2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11">
                  <a:moveTo>
                    <a:pt x="52" y="111"/>
                  </a:moveTo>
                  <a:cubicBezTo>
                    <a:pt x="25" y="111"/>
                    <a:pt x="0" y="93"/>
                    <a:pt x="0" y="55"/>
                  </a:cubicBezTo>
                  <a:cubicBezTo>
                    <a:pt x="0" y="17"/>
                    <a:pt x="25" y="0"/>
                    <a:pt x="52" y="0"/>
                  </a:cubicBezTo>
                  <a:cubicBezTo>
                    <a:pt x="79" y="0"/>
                    <a:pt x="104" y="17"/>
                    <a:pt x="104" y="55"/>
                  </a:cubicBezTo>
                  <a:cubicBezTo>
                    <a:pt x="104" y="93"/>
                    <a:pt x="79" y="111"/>
                    <a:pt x="52" y="111"/>
                  </a:cubicBezTo>
                  <a:close/>
                  <a:moveTo>
                    <a:pt x="52" y="23"/>
                  </a:moveTo>
                  <a:cubicBezTo>
                    <a:pt x="31" y="23"/>
                    <a:pt x="28" y="42"/>
                    <a:pt x="28" y="55"/>
                  </a:cubicBezTo>
                  <a:cubicBezTo>
                    <a:pt x="28" y="69"/>
                    <a:pt x="31" y="87"/>
                    <a:pt x="52" y="87"/>
                  </a:cubicBezTo>
                  <a:cubicBezTo>
                    <a:pt x="73" y="87"/>
                    <a:pt x="77" y="69"/>
                    <a:pt x="77" y="55"/>
                  </a:cubicBezTo>
                  <a:cubicBezTo>
                    <a:pt x="77" y="42"/>
                    <a:pt x="73" y="23"/>
                    <a:pt x="52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46885" y="4708526"/>
              <a:ext cx="47625" cy="87313"/>
            </a:xfrm>
            <a:custGeom>
              <a:avLst/>
              <a:gdLst>
                <a:gd name="T0" fmla="*/ 0 w 59"/>
                <a:gd name="T1" fmla="*/ 3 h 108"/>
                <a:gd name="T2" fmla="*/ 26 w 59"/>
                <a:gd name="T3" fmla="*/ 3 h 108"/>
                <a:gd name="T4" fmla="*/ 26 w 59"/>
                <a:gd name="T5" fmla="*/ 15 h 108"/>
                <a:gd name="T6" fmla="*/ 55 w 59"/>
                <a:gd name="T7" fmla="*/ 0 h 108"/>
                <a:gd name="T8" fmla="*/ 59 w 59"/>
                <a:gd name="T9" fmla="*/ 1 h 108"/>
                <a:gd name="T10" fmla="*/ 59 w 59"/>
                <a:gd name="T11" fmla="*/ 27 h 108"/>
                <a:gd name="T12" fmla="*/ 58 w 59"/>
                <a:gd name="T13" fmla="*/ 27 h 108"/>
                <a:gd name="T14" fmla="*/ 28 w 59"/>
                <a:gd name="T15" fmla="*/ 38 h 108"/>
                <a:gd name="T16" fmla="*/ 28 w 59"/>
                <a:gd name="T17" fmla="*/ 108 h 108"/>
                <a:gd name="T18" fmla="*/ 0 w 59"/>
                <a:gd name="T19" fmla="*/ 108 h 108"/>
                <a:gd name="T20" fmla="*/ 0 w 59"/>
                <a:gd name="T21" fmla="*/ 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08">
                  <a:moveTo>
                    <a:pt x="0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31" y="8"/>
                    <a:pt x="44" y="0"/>
                    <a:pt x="55" y="0"/>
                  </a:cubicBezTo>
                  <a:cubicBezTo>
                    <a:pt x="57" y="0"/>
                    <a:pt x="58" y="0"/>
                    <a:pt x="59" y="1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8" y="27"/>
                    <a:pt x="58" y="27"/>
                  </a:cubicBezTo>
                  <a:cubicBezTo>
                    <a:pt x="46" y="27"/>
                    <a:pt x="32" y="28"/>
                    <a:pt x="28" y="3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" name="Freeform 11"/>
            <p:cNvSpPr>
              <a:spLocks noEditPoints="1"/>
            </p:cNvSpPr>
            <p:nvPr userDrawn="1"/>
          </p:nvSpPr>
          <p:spPr bwMode="auto">
            <a:xfrm>
              <a:off x="685010" y="4708526"/>
              <a:ext cx="79375" cy="120650"/>
            </a:xfrm>
            <a:custGeom>
              <a:avLst/>
              <a:gdLst>
                <a:gd name="T0" fmla="*/ 49 w 98"/>
                <a:gd name="T1" fmla="*/ 85 h 149"/>
                <a:gd name="T2" fmla="*/ 72 w 98"/>
                <a:gd name="T3" fmla="*/ 50 h 149"/>
                <a:gd name="T4" fmla="*/ 49 w 98"/>
                <a:gd name="T5" fmla="*/ 20 h 149"/>
                <a:gd name="T6" fmla="*/ 28 w 98"/>
                <a:gd name="T7" fmla="*/ 51 h 149"/>
                <a:gd name="T8" fmla="*/ 49 w 98"/>
                <a:gd name="T9" fmla="*/ 85 h 149"/>
                <a:gd name="T10" fmla="*/ 98 w 98"/>
                <a:gd name="T11" fmla="*/ 2 h 149"/>
                <a:gd name="T12" fmla="*/ 98 w 98"/>
                <a:gd name="T13" fmla="*/ 102 h 149"/>
                <a:gd name="T14" fmla="*/ 47 w 98"/>
                <a:gd name="T15" fmla="*/ 149 h 149"/>
                <a:gd name="T16" fmla="*/ 3 w 98"/>
                <a:gd name="T17" fmla="*/ 123 h 149"/>
                <a:gd name="T18" fmla="*/ 30 w 98"/>
                <a:gd name="T19" fmla="*/ 118 h 149"/>
                <a:gd name="T20" fmla="*/ 50 w 98"/>
                <a:gd name="T21" fmla="*/ 128 h 149"/>
                <a:gd name="T22" fmla="*/ 72 w 98"/>
                <a:gd name="T23" fmla="*/ 105 h 149"/>
                <a:gd name="T24" fmla="*/ 72 w 98"/>
                <a:gd name="T25" fmla="*/ 93 h 149"/>
                <a:gd name="T26" fmla="*/ 71 w 98"/>
                <a:gd name="T27" fmla="*/ 92 h 149"/>
                <a:gd name="T28" fmla="*/ 44 w 98"/>
                <a:gd name="T29" fmla="*/ 108 h 149"/>
                <a:gd name="T30" fmla="*/ 0 w 98"/>
                <a:gd name="T31" fmla="*/ 55 h 149"/>
                <a:gd name="T32" fmla="*/ 42 w 98"/>
                <a:gd name="T33" fmla="*/ 0 h 149"/>
                <a:gd name="T34" fmla="*/ 73 w 98"/>
                <a:gd name="T35" fmla="*/ 15 h 149"/>
                <a:gd name="T36" fmla="*/ 73 w 98"/>
                <a:gd name="T37" fmla="*/ 15 h 149"/>
                <a:gd name="T38" fmla="*/ 75 w 98"/>
                <a:gd name="T39" fmla="*/ 2 h 149"/>
                <a:gd name="T40" fmla="*/ 98 w 98"/>
                <a:gd name="T41" fmla="*/ 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" h="149">
                  <a:moveTo>
                    <a:pt x="49" y="85"/>
                  </a:moveTo>
                  <a:cubicBezTo>
                    <a:pt x="70" y="85"/>
                    <a:pt x="72" y="64"/>
                    <a:pt x="72" y="50"/>
                  </a:cubicBezTo>
                  <a:cubicBezTo>
                    <a:pt x="72" y="33"/>
                    <a:pt x="64" y="20"/>
                    <a:pt x="49" y="20"/>
                  </a:cubicBezTo>
                  <a:cubicBezTo>
                    <a:pt x="39" y="20"/>
                    <a:pt x="28" y="27"/>
                    <a:pt x="28" y="51"/>
                  </a:cubicBezTo>
                  <a:cubicBezTo>
                    <a:pt x="28" y="64"/>
                    <a:pt x="29" y="85"/>
                    <a:pt x="49" y="85"/>
                  </a:cubicBezTo>
                  <a:close/>
                  <a:moveTo>
                    <a:pt x="98" y="2"/>
                  </a:moveTo>
                  <a:cubicBezTo>
                    <a:pt x="98" y="102"/>
                    <a:pt x="98" y="102"/>
                    <a:pt x="98" y="102"/>
                  </a:cubicBezTo>
                  <a:cubicBezTo>
                    <a:pt x="98" y="119"/>
                    <a:pt x="97" y="148"/>
                    <a:pt x="47" y="149"/>
                  </a:cubicBezTo>
                  <a:cubicBezTo>
                    <a:pt x="26" y="149"/>
                    <a:pt x="7" y="141"/>
                    <a:pt x="3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3"/>
                    <a:pt x="35" y="128"/>
                    <a:pt x="50" y="128"/>
                  </a:cubicBezTo>
                  <a:cubicBezTo>
                    <a:pt x="65" y="128"/>
                    <a:pt x="72" y="122"/>
                    <a:pt x="72" y="105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7" y="100"/>
                    <a:pt x="60" y="108"/>
                    <a:pt x="44" y="108"/>
                  </a:cubicBezTo>
                  <a:cubicBezTo>
                    <a:pt x="19" y="108"/>
                    <a:pt x="0" y="91"/>
                    <a:pt x="0" y="55"/>
                  </a:cubicBezTo>
                  <a:cubicBezTo>
                    <a:pt x="0" y="20"/>
                    <a:pt x="20" y="0"/>
                    <a:pt x="42" y="0"/>
                  </a:cubicBezTo>
                  <a:cubicBezTo>
                    <a:pt x="63" y="0"/>
                    <a:pt x="71" y="10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5" y="2"/>
                    <a:pt x="75" y="2"/>
                    <a:pt x="75" y="2"/>
                  </a:cubicBez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" name="Freeform 12"/>
            <p:cNvSpPr>
              <a:spLocks noEditPoints="1"/>
            </p:cNvSpPr>
            <p:nvPr userDrawn="1"/>
          </p:nvSpPr>
          <p:spPr bwMode="auto">
            <a:xfrm>
              <a:off x="843760" y="4678363"/>
              <a:ext cx="58738" cy="26988"/>
            </a:xfrm>
            <a:custGeom>
              <a:avLst/>
              <a:gdLst>
                <a:gd name="T0" fmla="*/ 14 w 37"/>
                <a:gd name="T1" fmla="*/ 2 h 17"/>
                <a:gd name="T2" fmla="*/ 9 w 37"/>
                <a:gd name="T3" fmla="*/ 2 h 17"/>
                <a:gd name="T4" fmla="*/ 9 w 37"/>
                <a:gd name="T5" fmla="*/ 17 h 17"/>
                <a:gd name="T6" fmla="*/ 6 w 37"/>
                <a:gd name="T7" fmla="*/ 17 h 17"/>
                <a:gd name="T8" fmla="*/ 6 w 37"/>
                <a:gd name="T9" fmla="*/ 2 h 17"/>
                <a:gd name="T10" fmla="*/ 0 w 37"/>
                <a:gd name="T11" fmla="*/ 2 h 17"/>
                <a:gd name="T12" fmla="*/ 0 w 37"/>
                <a:gd name="T13" fmla="*/ 0 h 17"/>
                <a:gd name="T14" fmla="*/ 14 w 37"/>
                <a:gd name="T15" fmla="*/ 0 h 17"/>
                <a:gd name="T16" fmla="*/ 14 w 37"/>
                <a:gd name="T17" fmla="*/ 2 h 17"/>
                <a:gd name="T18" fmla="*/ 37 w 37"/>
                <a:gd name="T19" fmla="*/ 17 h 17"/>
                <a:gd name="T20" fmla="*/ 34 w 37"/>
                <a:gd name="T21" fmla="*/ 17 h 17"/>
                <a:gd name="T22" fmla="*/ 34 w 37"/>
                <a:gd name="T23" fmla="*/ 2 h 17"/>
                <a:gd name="T24" fmla="*/ 34 w 37"/>
                <a:gd name="T25" fmla="*/ 2 h 17"/>
                <a:gd name="T26" fmla="*/ 29 w 37"/>
                <a:gd name="T27" fmla="*/ 17 h 17"/>
                <a:gd name="T28" fmla="*/ 27 w 37"/>
                <a:gd name="T29" fmla="*/ 17 h 17"/>
                <a:gd name="T30" fmla="*/ 21 w 37"/>
                <a:gd name="T31" fmla="*/ 2 h 17"/>
                <a:gd name="T32" fmla="*/ 20 w 37"/>
                <a:gd name="T33" fmla="*/ 2 h 17"/>
                <a:gd name="T34" fmla="*/ 20 w 37"/>
                <a:gd name="T35" fmla="*/ 17 h 17"/>
                <a:gd name="T36" fmla="*/ 18 w 37"/>
                <a:gd name="T37" fmla="*/ 17 h 17"/>
                <a:gd name="T38" fmla="*/ 18 w 37"/>
                <a:gd name="T39" fmla="*/ 0 h 17"/>
                <a:gd name="T40" fmla="*/ 22 w 37"/>
                <a:gd name="T41" fmla="*/ 0 h 17"/>
                <a:gd name="T42" fmla="*/ 28 w 37"/>
                <a:gd name="T43" fmla="*/ 13 h 17"/>
                <a:gd name="T44" fmla="*/ 33 w 37"/>
                <a:gd name="T45" fmla="*/ 0 h 17"/>
                <a:gd name="T46" fmla="*/ 37 w 37"/>
                <a:gd name="T47" fmla="*/ 0 h 17"/>
                <a:gd name="T48" fmla="*/ 37 w 37"/>
                <a:gd name="T4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17">
                  <a:moveTo>
                    <a:pt x="14" y="2"/>
                  </a:moveTo>
                  <a:lnTo>
                    <a:pt x="9" y="2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close/>
                  <a:moveTo>
                    <a:pt x="37" y="17"/>
                  </a:moveTo>
                  <a:lnTo>
                    <a:pt x="34" y="17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13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>
                <a:solidFill>
                  <a:srgbClr val="000000"/>
                </a:solidFill>
                <a:latin typeface="Calibri"/>
              </a:endParaRPr>
            </a:p>
          </p:txBody>
        </p:sp>
      </p:grpSp>
      <p:pic>
        <p:nvPicPr>
          <p:cNvPr id="18" name="Picture 2" descr="E:\Synchro\kaltenbe\My Documents\Presentations\templates\logos\Eurecom_Logo_85m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8025" y="2718849"/>
            <a:ext cx="1348857" cy="63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age result for fraunhofe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2172" y="3176843"/>
            <a:ext cx="1972081" cy="110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Image result for nokia bell labs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94912" y="3473841"/>
            <a:ext cx="3373696" cy="59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E:\Synchro\kaltenbe\My Documents\Presentations\templates\logos\tcl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525"/>
          <a:stretch/>
        </p:blipFill>
        <p:spPr bwMode="auto">
          <a:xfrm>
            <a:off x="6288738" y="2709193"/>
            <a:ext cx="1170471" cy="67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Image result for ntust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8955" y="2673920"/>
            <a:ext cx="705367" cy="72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Image result for iisc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1633" y="2693157"/>
            <a:ext cx="713643" cy="70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6681" y="4113421"/>
            <a:ext cx="1167319" cy="54864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632" y="4067868"/>
            <a:ext cx="2033493" cy="59646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548" y="4880532"/>
            <a:ext cx="2570672" cy="41470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672" y="5446405"/>
            <a:ext cx="2142777" cy="5719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469" y="4121414"/>
            <a:ext cx="931063" cy="93106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929" y="5334576"/>
            <a:ext cx="1894379" cy="686712"/>
          </a:xfrm>
          <a:prstGeom prst="rect">
            <a:avLst/>
          </a:prstGeom>
        </p:spPr>
      </p:pic>
      <p:pic>
        <p:nvPicPr>
          <p:cNvPr id="30" name="Picture 13" descr="http://www.openairinterface.org/wp-content/uploads/2019/01/PAWR-logo-300x238.pn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879" y="4346297"/>
            <a:ext cx="1316876" cy="104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6" descr="http://www.openairinterface.org/wp-content/uploads/2018/01/interdigital-logo-300x55.png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126" y="3582051"/>
            <a:ext cx="2459836" cy="45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37" y="2820497"/>
            <a:ext cx="2399296" cy="48785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46" y="3643642"/>
            <a:ext cx="1789493" cy="3673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364" y="2685575"/>
            <a:ext cx="2438400" cy="72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88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OAI 5G deployment options</a:t>
            </a:r>
            <a:endParaRPr lang="en-US" dirty="0"/>
          </a:p>
        </p:txBody>
      </p:sp>
      <p:pic>
        <p:nvPicPr>
          <p:cNvPr id="41" name="Content Placeholder 40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157" y="5089531"/>
            <a:ext cx="1009416" cy="830984"/>
          </a:xfrm>
        </p:spPr>
      </p:pic>
      <p:grpSp>
        <p:nvGrpSpPr>
          <p:cNvPr id="39" name="Group 38"/>
          <p:cNvGrpSpPr/>
          <p:nvPr/>
        </p:nvGrpSpPr>
        <p:grpSpPr>
          <a:xfrm>
            <a:off x="2022917" y="1099574"/>
            <a:ext cx="7513811" cy="4983775"/>
            <a:chOff x="1651993" y="824680"/>
            <a:chExt cx="5635358" cy="3737831"/>
          </a:xfrm>
        </p:grpSpPr>
        <p:sp>
          <p:nvSpPr>
            <p:cNvPr id="5" name="Rectangle 39"/>
            <p:cNvSpPr>
              <a:spLocks noChangeArrowheads="1"/>
            </p:cNvSpPr>
            <p:nvPr/>
          </p:nvSpPr>
          <p:spPr bwMode="auto">
            <a:xfrm>
              <a:off x="2065139" y="2004325"/>
              <a:ext cx="1007269" cy="1177528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74295" tIns="8891" rIns="74295" bIns="8891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38"/>
            <p:cNvSpPr>
              <a:spLocks noChangeArrowheads="1"/>
            </p:cNvSpPr>
            <p:nvPr/>
          </p:nvSpPr>
          <p:spPr bwMode="auto">
            <a:xfrm>
              <a:off x="1651993" y="1156600"/>
              <a:ext cx="3525440" cy="325040"/>
            </a:xfrm>
            <a:prstGeom prst="rect">
              <a:avLst/>
            </a:prstGeom>
            <a:solidFill>
              <a:srgbClr val="92D050"/>
            </a:solidFill>
            <a:ln w="825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37"/>
            <p:cNvSpPr>
              <a:spLocks noChangeArrowheads="1"/>
            </p:cNvSpPr>
            <p:nvPr/>
          </p:nvSpPr>
          <p:spPr bwMode="auto">
            <a:xfrm>
              <a:off x="3266480" y="1258994"/>
              <a:ext cx="211597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37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dirty="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EPC</a:t>
              </a:r>
              <a:endParaRPr lang="en-US" altLang="ja-JP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36"/>
            <p:cNvSpPr>
              <a:spLocks noChangeArrowheads="1"/>
            </p:cNvSpPr>
            <p:nvPr/>
          </p:nvSpPr>
          <p:spPr bwMode="auto">
            <a:xfrm>
              <a:off x="2600920" y="1506643"/>
              <a:ext cx="217885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35"/>
            <p:cNvSpPr>
              <a:spLocks noChangeArrowheads="1"/>
            </p:cNvSpPr>
            <p:nvPr/>
          </p:nvSpPr>
          <p:spPr bwMode="auto">
            <a:xfrm>
              <a:off x="2662833" y="1545934"/>
              <a:ext cx="397945" cy="115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37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000" dirty="0">
                  <a:latin typeface="Century" pitchFamily="18" charset="0"/>
                  <a:ea typeface="MS Mincho" pitchFamily="49" charset="-128"/>
                  <a:cs typeface="Times New Roman" pitchFamily="18" charset="0"/>
                </a:rPr>
                <a:t>S1-MME</a:t>
              </a:r>
              <a:endParaRPr lang="en-US" altLang="ja-JP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Line 34"/>
            <p:cNvSpPr>
              <a:spLocks noChangeShapeType="1"/>
            </p:cNvSpPr>
            <p:nvPr/>
          </p:nvSpPr>
          <p:spPr bwMode="auto">
            <a:xfrm>
              <a:off x="2553295" y="1613800"/>
              <a:ext cx="89297" cy="119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33"/>
            <p:cNvSpPr>
              <a:spLocks noChangeArrowheads="1"/>
            </p:cNvSpPr>
            <p:nvPr/>
          </p:nvSpPr>
          <p:spPr bwMode="auto">
            <a:xfrm>
              <a:off x="4336851" y="1506643"/>
              <a:ext cx="217885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32"/>
            <p:cNvSpPr>
              <a:spLocks noChangeArrowheads="1"/>
            </p:cNvSpPr>
            <p:nvPr/>
          </p:nvSpPr>
          <p:spPr bwMode="auto">
            <a:xfrm>
              <a:off x="4398764" y="1545934"/>
              <a:ext cx="223619" cy="115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37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000">
                  <a:latin typeface="Century" pitchFamily="18" charset="0"/>
                  <a:ea typeface="MS Mincho" pitchFamily="49" charset="-128"/>
                  <a:cs typeface="Times New Roman" pitchFamily="18" charset="0"/>
                </a:rPr>
                <a:t>S1-U</a:t>
              </a:r>
              <a:endParaRPr lang="en-US" altLang="ja-JP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Line 31"/>
            <p:cNvSpPr>
              <a:spLocks noChangeShapeType="1"/>
            </p:cNvSpPr>
            <p:nvPr/>
          </p:nvSpPr>
          <p:spPr bwMode="auto">
            <a:xfrm>
              <a:off x="4288036" y="1613800"/>
              <a:ext cx="89297" cy="119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30"/>
            <p:cNvSpPr>
              <a:spLocks noChangeShapeType="1"/>
            </p:cNvSpPr>
            <p:nvPr/>
          </p:nvSpPr>
          <p:spPr bwMode="auto">
            <a:xfrm flipV="1">
              <a:off x="3455789" y="2165059"/>
              <a:ext cx="0" cy="102394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29"/>
            <p:cNvSpPr>
              <a:spLocks noChangeArrowheads="1"/>
            </p:cNvSpPr>
            <p:nvPr/>
          </p:nvSpPr>
          <p:spPr bwMode="auto">
            <a:xfrm>
              <a:off x="3339108" y="2060284"/>
              <a:ext cx="254794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28"/>
            <p:cNvSpPr>
              <a:spLocks noChangeArrowheads="1"/>
            </p:cNvSpPr>
            <p:nvPr/>
          </p:nvSpPr>
          <p:spPr bwMode="auto">
            <a:xfrm>
              <a:off x="3399829" y="1993609"/>
              <a:ext cx="222417" cy="115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37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000" dirty="0">
                  <a:latin typeface="Century" pitchFamily="18" charset="0"/>
                  <a:ea typeface="MS Mincho" pitchFamily="49" charset="-128"/>
                  <a:cs typeface="Times New Roman" pitchFamily="18" charset="0"/>
                </a:rPr>
                <a:t>X2-C</a:t>
              </a:r>
              <a:endParaRPr lang="en-US" altLang="ja-JP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27"/>
            <p:cNvSpPr>
              <a:spLocks noChangeArrowheads="1"/>
            </p:cNvSpPr>
            <p:nvPr/>
          </p:nvSpPr>
          <p:spPr bwMode="auto">
            <a:xfrm>
              <a:off x="1737717" y="1784059"/>
              <a:ext cx="3343275" cy="1491854"/>
            </a:xfrm>
            <a:prstGeom prst="rect">
              <a:avLst/>
            </a:prstGeom>
            <a:noFill/>
            <a:ln w="571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26"/>
            <p:cNvSpPr>
              <a:spLocks noChangeArrowheads="1"/>
            </p:cNvSpPr>
            <p:nvPr/>
          </p:nvSpPr>
          <p:spPr bwMode="auto">
            <a:xfrm>
              <a:off x="1737717" y="1784059"/>
              <a:ext cx="248866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37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b="1" dirty="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RAN</a:t>
              </a:r>
              <a:endParaRPr lang="en-US" altLang="ja-JP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25"/>
            <p:cNvSpPr>
              <a:spLocks noChangeArrowheads="1"/>
            </p:cNvSpPr>
            <p:nvPr/>
          </p:nvSpPr>
          <p:spPr bwMode="auto">
            <a:xfrm>
              <a:off x="2111573" y="2029328"/>
              <a:ext cx="176731" cy="115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37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00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eNB</a:t>
              </a:r>
              <a:endParaRPr lang="en-US" altLang="ja-JP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24"/>
            <p:cNvSpPr>
              <a:spLocks noChangeArrowheads="1"/>
            </p:cNvSpPr>
            <p:nvPr/>
          </p:nvSpPr>
          <p:spPr bwMode="auto">
            <a:xfrm>
              <a:off x="3822501" y="2004325"/>
              <a:ext cx="1007269" cy="11930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74295" tIns="8891" rIns="74295" bIns="8891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3"/>
            <p:cNvSpPr>
              <a:spLocks noChangeArrowheads="1"/>
            </p:cNvSpPr>
            <p:nvPr/>
          </p:nvSpPr>
          <p:spPr bwMode="auto">
            <a:xfrm>
              <a:off x="3922513" y="2780613"/>
              <a:ext cx="386954" cy="35361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74295" tIns="8891" rIns="74295" bIns="8891" numCol="1" anchor="t" anchorCtr="0" compatLnSpc="1">
              <a:prstTxWarp prst="textNoShape">
                <a:avLst/>
              </a:prstTxWarp>
            </a:bodyPr>
            <a:lstStyle/>
            <a:p>
              <a:pPr defTabSz="914377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4398763" y="2780613"/>
              <a:ext cx="386954" cy="35361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74295" tIns="8891" rIns="74295" bIns="8891" numCol="1" anchor="t" anchorCtr="0" compatLnSpc="1">
              <a:prstTxWarp prst="textNoShape">
                <a:avLst/>
              </a:prstTxWarp>
            </a:bodyPr>
            <a:lstStyle/>
            <a:p>
              <a:pPr defTabSz="914377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3976092" y="2888959"/>
              <a:ext cx="281327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37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80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gNB-DU</a:t>
              </a:r>
              <a:endParaRPr lang="en-US" altLang="ja-JP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4440436" y="2888959"/>
              <a:ext cx="281327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37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80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gNB-DU</a:t>
              </a:r>
              <a:endParaRPr lang="en-US" altLang="ja-JP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19"/>
            <p:cNvSpPr>
              <a:spLocks noChangeArrowheads="1"/>
            </p:cNvSpPr>
            <p:nvPr/>
          </p:nvSpPr>
          <p:spPr bwMode="auto">
            <a:xfrm>
              <a:off x="4189213" y="2050759"/>
              <a:ext cx="386954" cy="3536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74295" tIns="8891" rIns="74295" bIns="8891" numCol="1" anchor="t" anchorCtr="0" compatLnSpc="1">
              <a:prstTxWarp prst="textNoShape">
                <a:avLst/>
              </a:prstTxWarp>
            </a:bodyPr>
            <a:lstStyle/>
            <a:p>
              <a:pPr defTabSz="914377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18"/>
            <p:cNvSpPr>
              <a:spLocks noChangeArrowheads="1"/>
            </p:cNvSpPr>
            <p:nvPr/>
          </p:nvSpPr>
          <p:spPr bwMode="auto">
            <a:xfrm>
              <a:off x="4242793" y="2122197"/>
              <a:ext cx="277720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37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80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gNB-CU</a:t>
              </a:r>
              <a:endParaRPr lang="en-US" altLang="ja-JP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Line 17"/>
            <p:cNvSpPr>
              <a:spLocks noChangeShapeType="1"/>
            </p:cNvSpPr>
            <p:nvPr/>
          </p:nvSpPr>
          <p:spPr bwMode="auto">
            <a:xfrm flipV="1">
              <a:off x="4236839" y="2404375"/>
              <a:ext cx="0" cy="376238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16"/>
            <p:cNvSpPr>
              <a:spLocks noChangeShapeType="1"/>
            </p:cNvSpPr>
            <p:nvPr/>
          </p:nvSpPr>
          <p:spPr bwMode="auto">
            <a:xfrm flipV="1">
              <a:off x="4515445" y="2404375"/>
              <a:ext cx="0" cy="376238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15"/>
            <p:cNvSpPr>
              <a:spLocks noChangeShapeType="1"/>
            </p:cNvSpPr>
            <p:nvPr/>
          </p:nvSpPr>
          <p:spPr bwMode="auto">
            <a:xfrm>
              <a:off x="4184452" y="2598446"/>
              <a:ext cx="89297" cy="1191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14"/>
            <p:cNvSpPr>
              <a:spLocks noChangeShapeType="1"/>
            </p:cNvSpPr>
            <p:nvPr/>
          </p:nvSpPr>
          <p:spPr bwMode="auto">
            <a:xfrm>
              <a:off x="4483298" y="2599637"/>
              <a:ext cx="89297" cy="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13"/>
            <p:cNvSpPr>
              <a:spLocks noChangeArrowheads="1"/>
            </p:cNvSpPr>
            <p:nvPr/>
          </p:nvSpPr>
          <p:spPr bwMode="auto">
            <a:xfrm>
              <a:off x="3867745" y="2023375"/>
              <a:ext cx="181540" cy="115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37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00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gNB</a:t>
              </a:r>
              <a:endParaRPr lang="en-US" altLang="ja-JP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12"/>
            <p:cNvSpPr>
              <a:spLocks noChangeArrowheads="1"/>
            </p:cNvSpPr>
            <p:nvPr/>
          </p:nvSpPr>
          <p:spPr bwMode="auto">
            <a:xfrm>
              <a:off x="4596407" y="2523437"/>
              <a:ext cx="116619" cy="115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37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000">
                  <a:latin typeface="Century" pitchFamily="18" charset="0"/>
                  <a:ea typeface="MS Mincho" pitchFamily="49" charset="-128"/>
                  <a:cs typeface="Times New Roman" pitchFamily="18" charset="0"/>
                </a:rPr>
                <a:t>F1</a:t>
              </a:r>
              <a:endParaRPr lang="en-US" altLang="ja-JP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Rectangle 11"/>
            <p:cNvSpPr>
              <a:spLocks noChangeArrowheads="1"/>
            </p:cNvSpPr>
            <p:nvPr/>
          </p:nvSpPr>
          <p:spPr bwMode="auto">
            <a:xfrm>
              <a:off x="4035623" y="2523437"/>
              <a:ext cx="116619" cy="115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37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000">
                  <a:latin typeface="Century" pitchFamily="18" charset="0"/>
                  <a:ea typeface="MS Mincho" pitchFamily="49" charset="-128"/>
                  <a:cs typeface="Times New Roman" pitchFamily="18" charset="0"/>
                </a:rPr>
                <a:t>F1</a:t>
              </a:r>
              <a:endParaRPr lang="en-US" altLang="ja-JP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Line 10"/>
            <p:cNvSpPr>
              <a:spLocks noChangeShapeType="1"/>
            </p:cNvSpPr>
            <p:nvPr/>
          </p:nvSpPr>
          <p:spPr bwMode="auto">
            <a:xfrm flipV="1">
              <a:off x="3046214" y="2212684"/>
              <a:ext cx="1154906" cy="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9"/>
            <p:cNvSpPr>
              <a:spLocks noChangeShapeType="1"/>
            </p:cNvSpPr>
            <p:nvPr/>
          </p:nvSpPr>
          <p:spPr bwMode="auto">
            <a:xfrm flipV="1">
              <a:off x="4333279" y="1480450"/>
              <a:ext cx="3572" cy="57269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8"/>
            <p:cNvSpPr>
              <a:spLocks noChangeShapeType="1"/>
            </p:cNvSpPr>
            <p:nvPr/>
          </p:nvSpPr>
          <p:spPr bwMode="auto">
            <a:xfrm flipH="1" flipV="1">
              <a:off x="2602111" y="1480450"/>
              <a:ext cx="10715" cy="523875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4"/>
            <p:cNvSpPr>
              <a:spLocks noChangeArrowheads="1"/>
            </p:cNvSpPr>
            <p:nvPr/>
          </p:nvSpPr>
          <p:spPr bwMode="auto">
            <a:xfrm>
              <a:off x="2429470" y="1506643"/>
              <a:ext cx="217885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5652121" y="1166125"/>
              <a:ext cx="1635230" cy="2119313"/>
              <a:chOff x="6012160" y="2187426"/>
              <a:chExt cx="2180307" cy="2825750"/>
            </a:xfrm>
          </p:grpSpPr>
          <p:sp>
            <p:nvSpPr>
              <p:cNvPr id="46" name="Rectangle 38"/>
              <p:cNvSpPr>
                <a:spLocks noChangeArrowheads="1"/>
              </p:cNvSpPr>
              <p:nvPr/>
            </p:nvSpPr>
            <p:spPr bwMode="auto">
              <a:xfrm>
                <a:off x="6012160" y="2187426"/>
                <a:ext cx="2180307" cy="433387"/>
              </a:xfrm>
              <a:prstGeom prst="rect">
                <a:avLst/>
              </a:prstGeom>
              <a:solidFill>
                <a:srgbClr val="FFFFFF"/>
              </a:solidFill>
              <a:ln w="825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100" dirty="0">
                    <a:latin typeface="Century" panose="02040604050505020304" pitchFamily="18" charset="0"/>
                  </a:rPr>
                  <a:t>AMF/UPF</a:t>
                </a:r>
              </a:p>
            </p:txBody>
          </p:sp>
          <p:sp>
            <p:nvSpPr>
              <p:cNvPr id="51" name="Rectangle 33"/>
              <p:cNvSpPr>
                <a:spLocks noChangeArrowheads="1"/>
              </p:cNvSpPr>
              <p:nvPr/>
            </p:nvSpPr>
            <p:spPr bwMode="auto">
              <a:xfrm>
                <a:off x="7071692" y="2654151"/>
                <a:ext cx="290513" cy="260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Rectangle 32"/>
              <p:cNvSpPr>
                <a:spLocks noChangeArrowheads="1"/>
              </p:cNvSpPr>
              <p:nvPr/>
            </p:nvSpPr>
            <p:spPr bwMode="auto">
              <a:xfrm>
                <a:off x="7154242" y="2706538"/>
                <a:ext cx="479298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377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1000" dirty="0">
                    <a:latin typeface="Century" pitchFamily="18" charset="0"/>
                    <a:ea typeface="MS Mincho" pitchFamily="49" charset="-128"/>
                    <a:cs typeface="Times New Roman" pitchFamily="18" charset="0"/>
                  </a:rPr>
                  <a:t>NG-C/U</a:t>
                </a:r>
                <a:endParaRPr lang="en-US" altLang="ja-JP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" name="Line 31"/>
              <p:cNvSpPr>
                <a:spLocks noChangeShapeType="1"/>
              </p:cNvSpPr>
              <p:nvPr/>
            </p:nvSpPr>
            <p:spPr bwMode="auto">
              <a:xfrm>
                <a:off x="7006605" y="2797026"/>
                <a:ext cx="119062" cy="1587"/>
              </a:xfrm>
              <a:prstGeom prst="line">
                <a:avLst/>
              </a:prstGeom>
              <a:noFill/>
              <a:ln w="825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Rectangle 27"/>
              <p:cNvSpPr>
                <a:spLocks noChangeArrowheads="1"/>
              </p:cNvSpPr>
              <p:nvPr/>
            </p:nvSpPr>
            <p:spPr bwMode="auto">
              <a:xfrm>
                <a:off x="6012160" y="3024038"/>
                <a:ext cx="2051720" cy="1989138"/>
              </a:xfrm>
              <a:prstGeom prst="rect">
                <a:avLst/>
              </a:prstGeom>
              <a:noFill/>
              <a:ln w="571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1200" b="1" dirty="0">
                    <a:latin typeface="Century" panose="02040604050505020304" pitchFamily="18" charset="0"/>
                  </a:rPr>
                  <a:t>RAN</a:t>
                </a:r>
                <a:endParaRPr lang="en-US" sz="1100" b="1" dirty="0">
                  <a:latin typeface="Century" panose="02040604050505020304" pitchFamily="18" charset="0"/>
                </a:endParaRPr>
              </a:p>
            </p:txBody>
          </p:sp>
          <p:sp>
            <p:nvSpPr>
              <p:cNvPr id="60" name="Rectangle 24"/>
              <p:cNvSpPr>
                <a:spLocks noChangeArrowheads="1"/>
              </p:cNvSpPr>
              <p:nvPr/>
            </p:nvSpPr>
            <p:spPr bwMode="auto">
              <a:xfrm>
                <a:off x="6385892" y="3317726"/>
                <a:ext cx="1343025" cy="159067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74295" tIns="8891" rIns="74295" bIns="889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Rectangle 23"/>
              <p:cNvSpPr>
                <a:spLocks noChangeArrowheads="1"/>
              </p:cNvSpPr>
              <p:nvPr/>
            </p:nvSpPr>
            <p:spPr bwMode="auto">
              <a:xfrm>
                <a:off x="6519242" y="4352776"/>
                <a:ext cx="515938" cy="47148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74295" tIns="8891" rIns="74295" bIns="8891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" name="Rectangle 22"/>
              <p:cNvSpPr>
                <a:spLocks noChangeArrowheads="1"/>
              </p:cNvSpPr>
              <p:nvPr/>
            </p:nvSpPr>
            <p:spPr bwMode="auto">
              <a:xfrm>
                <a:off x="7154242" y="4352776"/>
                <a:ext cx="515938" cy="47148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74295" tIns="8891" rIns="74295" bIns="8891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" name="Rectangle 62"/>
              <p:cNvSpPr>
                <a:spLocks noChangeArrowheads="1"/>
              </p:cNvSpPr>
              <p:nvPr/>
            </p:nvSpPr>
            <p:spPr bwMode="auto">
              <a:xfrm>
                <a:off x="6590680" y="4497237"/>
                <a:ext cx="375103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377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800">
                    <a:solidFill>
                      <a:srgbClr val="000000"/>
                    </a:solidFill>
                    <a:latin typeface="Times New Roman" pitchFamily="18" charset="0"/>
                    <a:ea typeface="MS Mincho" pitchFamily="49" charset="-128"/>
                    <a:cs typeface="Times New Roman" pitchFamily="18" charset="0"/>
                  </a:rPr>
                  <a:t>gNB-DU</a:t>
                </a:r>
                <a:endParaRPr lang="en-US" altLang="ja-JP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" name="Rectangle 20"/>
              <p:cNvSpPr>
                <a:spLocks noChangeArrowheads="1"/>
              </p:cNvSpPr>
              <p:nvPr/>
            </p:nvSpPr>
            <p:spPr bwMode="auto">
              <a:xfrm>
                <a:off x="7209806" y="4497237"/>
                <a:ext cx="375103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377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800">
                    <a:solidFill>
                      <a:srgbClr val="000000"/>
                    </a:solidFill>
                    <a:latin typeface="Times New Roman" pitchFamily="18" charset="0"/>
                    <a:ea typeface="MS Mincho" pitchFamily="49" charset="-128"/>
                    <a:cs typeface="Times New Roman" pitchFamily="18" charset="0"/>
                  </a:rPr>
                  <a:t>gNB-DU</a:t>
                </a:r>
                <a:endParaRPr lang="en-US" altLang="ja-JP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" name="Rectangle 19"/>
              <p:cNvSpPr>
                <a:spLocks noChangeArrowheads="1"/>
              </p:cNvSpPr>
              <p:nvPr/>
            </p:nvSpPr>
            <p:spPr bwMode="auto">
              <a:xfrm>
                <a:off x="6874842" y="3379638"/>
                <a:ext cx="515938" cy="4714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74295" tIns="8891" rIns="74295" bIns="8891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" name="Rectangle 18"/>
              <p:cNvSpPr>
                <a:spLocks noChangeArrowheads="1"/>
              </p:cNvSpPr>
              <p:nvPr/>
            </p:nvSpPr>
            <p:spPr bwMode="auto">
              <a:xfrm>
                <a:off x="6946280" y="3474888"/>
                <a:ext cx="370294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377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800">
                    <a:solidFill>
                      <a:srgbClr val="000000"/>
                    </a:solidFill>
                    <a:latin typeface="Times New Roman" pitchFamily="18" charset="0"/>
                    <a:ea typeface="MS Mincho" pitchFamily="49" charset="-128"/>
                    <a:cs typeface="Times New Roman" pitchFamily="18" charset="0"/>
                  </a:rPr>
                  <a:t>gNB-CU</a:t>
                </a:r>
                <a:endParaRPr lang="en-US" altLang="ja-JP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" name="Line 17"/>
              <p:cNvSpPr>
                <a:spLocks noChangeShapeType="1"/>
              </p:cNvSpPr>
              <p:nvPr/>
            </p:nvSpPr>
            <p:spPr bwMode="auto">
              <a:xfrm flipV="1">
                <a:off x="6938342" y="3851126"/>
                <a:ext cx="0" cy="501650"/>
              </a:xfrm>
              <a:prstGeom prst="line">
                <a:avLst/>
              </a:prstGeom>
              <a:noFill/>
              <a:ln w="825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Line 16"/>
              <p:cNvSpPr>
                <a:spLocks noChangeShapeType="1"/>
              </p:cNvSpPr>
              <p:nvPr/>
            </p:nvSpPr>
            <p:spPr bwMode="auto">
              <a:xfrm flipV="1">
                <a:off x="7309817" y="3851126"/>
                <a:ext cx="0" cy="501650"/>
              </a:xfrm>
              <a:prstGeom prst="line">
                <a:avLst/>
              </a:prstGeom>
              <a:noFill/>
              <a:ln w="825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Line 15"/>
              <p:cNvSpPr>
                <a:spLocks noChangeShapeType="1"/>
              </p:cNvSpPr>
              <p:nvPr/>
            </p:nvSpPr>
            <p:spPr bwMode="auto">
              <a:xfrm>
                <a:off x="6868492" y="4109888"/>
                <a:ext cx="119063" cy="1588"/>
              </a:xfrm>
              <a:prstGeom prst="line">
                <a:avLst/>
              </a:prstGeom>
              <a:noFill/>
              <a:ln w="825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Line 14"/>
              <p:cNvSpPr>
                <a:spLocks noChangeShapeType="1"/>
              </p:cNvSpPr>
              <p:nvPr/>
            </p:nvSpPr>
            <p:spPr bwMode="auto">
              <a:xfrm>
                <a:off x="7266955" y="4111476"/>
                <a:ext cx="119062" cy="0"/>
              </a:xfrm>
              <a:prstGeom prst="line">
                <a:avLst/>
              </a:prstGeom>
              <a:noFill/>
              <a:ln w="825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Rectangle 13"/>
              <p:cNvSpPr>
                <a:spLocks noChangeArrowheads="1"/>
              </p:cNvSpPr>
              <p:nvPr/>
            </p:nvSpPr>
            <p:spPr bwMode="auto">
              <a:xfrm>
                <a:off x="6446217" y="3343126"/>
                <a:ext cx="242054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377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1000">
                    <a:solidFill>
                      <a:srgbClr val="000000"/>
                    </a:solidFill>
                    <a:latin typeface="Times New Roman" pitchFamily="18" charset="0"/>
                    <a:ea typeface="MS Mincho" pitchFamily="49" charset="-128"/>
                    <a:cs typeface="Times New Roman" pitchFamily="18" charset="0"/>
                  </a:rPr>
                  <a:t>gNB</a:t>
                </a:r>
                <a:endParaRPr lang="en-US" altLang="ja-JP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" name="Rectangle 12"/>
              <p:cNvSpPr>
                <a:spLocks noChangeArrowheads="1"/>
              </p:cNvSpPr>
              <p:nvPr/>
            </p:nvSpPr>
            <p:spPr bwMode="auto">
              <a:xfrm>
                <a:off x="7417767" y="4009876"/>
                <a:ext cx="155492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377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1000">
                    <a:latin typeface="Century" pitchFamily="18" charset="0"/>
                    <a:ea typeface="MS Mincho" pitchFamily="49" charset="-128"/>
                    <a:cs typeface="Times New Roman" pitchFamily="18" charset="0"/>
                  </a:rPr>
                  <a:t>F1</a:t>
                </a:r>
                <a:endParaRPr lang="en-US" altLang="ja-JP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" name="Rectangle 11"/>
              <p:cNvSpPr>
                <a:spLocks noChangeArrowheads="1"/>
              </p:cNvSpPr>
              <p:nvPr/>
            </p:nvSpPr>
            <p:spPr bwMode="auto">
              <a:xfrm>
                <a:off x="6670055" y="4009876"/>
                <a:ext cx="155492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377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1000">
                    <a:latin typeface="Century" pitchFamily="18" charset="0"/>
                    <a:ea typeface="MS Mincho" pitchFamily="49" charset="-128"/>
                    <a:cs typeface="Times New Roman" pitchFamily="18" charset="0"/>
                  </a:rPr>
                  <a:t>F1</a:t>
                </a:r>
                <a:endParaRPr lang="en-US" altLang="ja-JP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5" name="Line 9"/>
              <p:cNvSpPr>
                <a:spLocks noChangeShapeType="1"/>
              </p:cNvSpPr>
              <p:nvPr/>
            </p:nvSpPr>
            <p:spPr bwMode="auto">
              <a:xfrm flipV="1">
                <a:off x="7066930" y="2619226"/>
                <a:ext cx="4762" cy="763587"/>
              </a:xfrm>
              <a:prstGeom prst="line">
                <a:avLst/>
              </a:prstGeom>
              <a:noFill/>
              <a:ln w="825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4" name="TextBox 83"/>
            <p:cNvSpPr txBox="1"/>
            <p:nvPr/>
          </p:nvSpPr>
          <p:spPr>
            <a:xfrm>
              <a:off x="2335477" y="824680"/>
              <a:ext cx="18055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Non-standalone (ENDC)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043484" y="848198"/>
              <a:ext cx="9310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Standalone</a:t>
              </a:r>
            </a:p>
          </p:txBody>
        </p:sp>
        <p:pic>
          <p:nvPicPr>
            <p:cNvPr id="3074" name="Picture 2" descr="C:\Users\kaltenbe\AppData\Local\Microsoft\Windows\Temporary Internet Files\Content.IE5\74Y6Z9CM\meizu_mx3_android_phone_announced_1[1]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3437" y="3881274"/>
              <a:ext cx="682694" cy="6258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Picture 2" descr="C:\Users\kaltenbe\AppData\Local\Microsoft\Windows\Temporary Internet Files\Content.IE5\74Y6Z9CM\meizu_mx3_android_phone_announced_1[1]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9559" y="3936709"/>
              <a:ext cx="682694" cy="6258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9" name="Straight Arrow Connector 88"/>
            <p:cNvCxnSpPr>
              <a:stCxn id="5" idx="2"/>
            </p:cNvCxnSpPr>
            <p:nvPr/>
          </p:nvCxnSpPr>
          <p:spPr>
            <a:xfrm flipH="1">
              <a:off x="2564106" y="3181853"/>
              <a:ext cx="4668" cy="67792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stCxn id="21" idx="2"/>
            </p:cNvCxnSpPr>
            <p:nvPr/>
          </p:nvCxnSpPr>
          <p:spPr>
            <a:xfrm flipH="1">
              <a:off x="2748504" y="3134228"/>
              <a:ext cx="1367486" cy="70961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>
              <a:stCxn id="61" idx="2"/>
            </p:cNvCxnSpPr>
            <p:nvPr/>
          </p:nvCxnSpPr>
          <p:spPr>
            <a:xfrm flipH="1">
              <a:off x="6094214" y="3143753"/>
              <a:ext cx="131695" cy="72747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9" name="TextBox 3078"/>
            <p:cNvSpPr txBox="1"/>
            <p:nvPr/>
          </p:nvSpPr>
          <p:spPr>
            <a:xfrm>
              <a:off x="3703164" y="3351488"/>
              <a:ext cx="1336772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Phase 1: “noS1” with OAI UE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871222" y="3359031"/>
              <a:ext cx="1285037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Phase 2: EN-DC with COTS UE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535318" y="3322250"/>
              <a:ext cx="1057899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</a:rPr>
                <a:t>Phase 3: SA with COTS UE</a:t>
              </a:r>
            </a:p>
          </p:txBody>
        </p:sp>
        <p:sp>
          <p:nvSpPr>
            <p:cNvPr id="3" name="Oval 2"/>
            <p:cNvSpPr/>
            <p:nvPr/>
          </p:nvSpPr>
          <p:spPr bwMode="auto">
            <a:xfrm>
              <a:off x="3538213" y="1935381"/>
              <a:ext cx="1506670" cy="2462334"/>
            </a:xfrm>
            <a:prstGeom prst="ellips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79" name="Rectangle 33"/>
            <p:cNvSpPr>
              <a:spLocks noChangeArrowheads="1"/>
            </p:cNvSpPr>
            <p:nvPr/>
          </p:nvSpPr>
          <p:spPr bwMode="auto">
            <a:xfrm>
              <a:off x="2424708" y="1500620"/>
              <a:ext cx="217885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32"/>
            <p:cNvSpPr>
              <a:spLocks noChangeArrowheads="1"/>
            </p:cNvSpPr>
            <p:nvPr/>
          </p:nvSpPr>
          <p:spPr bwMode="auto">
            <a:xfrm>
              <a:off x="2111291" y="1559297"/>
              <a:ext cx="223619" cy="115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37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000">
                  <a:latin typeface="Century" pitchFamily="18" charset="0"/>
                  <a:ea typeface="MS Mincho" pitchFamily="49" charset="-128"/>
                  <a:cs typeface="Times New Roman" pitchFamily="18" charset="0"/>
                </a:rPr>
                <a:t>S1-U</a:t>
              </a:r>
              <a:endParaRPr lang="en-US" altLang="ja-JP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Line 31"/>
            <p:cNvSpPr>
              <a:spLocks noChangeShapeType="1"/>
            </p:cNvSpPr>
            <p:nvPr/>
          </p:nvSpPr>
          <p:spPr bwMode="auto">
            <a:xfrm>
              <a:off x="2375893" y="1607777"/>
              <a:ext cx="89297" cy="119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Line 9"/>
            <p:cNvSpPr>
              <a:spLocks noChangeShapeType="1"/>
            </p:cNvSpPr>
            <p:nvPr/>
          </p:nvSpPr>
          <p:spPr bwMode="auto">
            <a:xfrm flipV="1">
              <a:off x="2421136" y="1474427"/>
              <a:ext cx="3572" cy="57269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8492080" y="4420019"/>
            <a:ext cx="1252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Phase 4: SA with OAI UE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259587" y="5164028"/>
            <a:ext cx="719556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67" dirty="0"/>
              <a:t>OAI UE</a:t>
            </a:r>
          </a:p>
        </p:txBody>
      </p:sp>
      <p:cxnSp>
        <p:nvCxnSpPr>
          <p:cNvPr id="87" name="Straight Arrow Connector 86"/>
          <p:cNvCxnSpPr/>
          <p:nvPr/>
        </p:nvCxnSpPr>
        <p:spPr>
          <a:xfrm flipH="1">
            <a:off x="5606821" y="4257740"/>
            <a:ext cx="6224" cy="90389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Content Placeholder 4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593" y="5252364"/>
            <a:ext cx="1009416" cy="830984"/>
          </a:xfrm>
          <a:prstGeom prst="rect">
            <a:avLst/>
          </a:prstGeom>
        </p:spPr>
      </p:pic>
      <p:sp>
        <p:nvSpPr>
          <p:cNvPr id="92" name="TextBox 91"/>
          <p:cNvSpPr txBox="1"/>
          <p:nvPr/>
        </p:nvSpPr>
        <p:spPr>
          <a:xfrm>
            <a:off x="8491023" y="5326862"/>
            <a:ext cx="719556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67" dirty="0"/>
              <a:t>OAI UE</a:t>
            </a:r>
          </a:p>
        </p:txBody>
      </p:sp>
      <p:cxnSp>
        <p:nvCxnSpPr>
          <p:cNvPr id="94" name="Straight Arrow Connector 93"/>
          <p:cNvCxnSpPr/>
          <p:nvPr/>
        </p:nvCxnSpPr>
        <p:spPr>
          <a:xfrm>
            <a:off x="8794264" y="4191672"/>
            <a:ext cx="96987" cy="98336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5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OAI </a:t>
            </a:r>
            <a:r>
              <a:rPr lang="en-US" dirty="0" err="1" smtClean="0"/>
              <a:t>gNB</a:t>
            </a:r>
            <a:r>
              <a:rPr lang="en-US" dirty="0" smtClean="0"/>
              <a:t>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Subcarrier </a:t>
            </a:r>
            <a:r>
              <a:rPr lang="en-US" dirty="0" err="1" smtClean="0"/>
              <a:t>spacings</a:t>
            </a:r>
            <a:r>
              <a:rPr lang="en-US" dirty="0" smtClean="0"/>
              <a:t>: 30kHz (FR1), 120kHz (FR2)</a:t>
            </a:r>
          </a:p>
          <a:p>
            <a:r>
              <a:rPr lang="en-US" dirty="0" smtClean="0"/>
              <a:t>Bandwidth: 20/40/50/60/80/100 MHz (FR1), 50MHz (FR2)</a:t>
            </a:r>
          </a:p>
          <a:p>
            <a:r>
              <a:rPr lang="en-US" dirty="0" smtClean="0"/>
              <a:t>Duplexing: static TDD, </a:t>
            </a:r>
            <a:r>
              <a:rPr lang="en-US" dirty="0" smtClean="0">
                <a:solidFill>
                  <a:schemeClr val="bg2"/>
                </a:solidFill>
              </a:rPr>
              <a:t>dynamic TDD, FDD</a:t>
            </a:r>
            <a:endParaRPr lang="en-US" dirty="0" smtClean="0"/>
          </a:p>
          <a:p>
            <a:r>
              <a:rPr lang="en-US" dirty="0"/>
              <a:t>PHY channels: NR-PSS/NR-SSS, NR-PBCH, NR-PDCCH, NR-PDSCH, NR-CSIRS, NR-PUSCH, NR-PUSCH, </a:t>
            </a:r>
            <a:r>
              <a:rPr lang="en-US" dirty="0" smtClean="0"/>
              <a:t>NR-PRACH, NR-SRS</a:t>
            </a:r>
            <a:endParaRPr lang="en-US" dirty="0"/>
          </a:p>
          <a:p>
            <a:r>
              <a:rPr lang="en-US" dirty="0" smtClean="0"/>
              <a:t>SISO &amp; MIMO 2x2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MAC: SIB1, </a:t>
            </a:r>
            <a:r>
              <a:rPr lang="en-US" altLang="en-US" dirty="0" smtClean="0"/>
              <a:t>Contention free/Contention </a:t>
            </a:r>
            <a:r>
              <a:rPr lang="en-US" altLang="en-US" dirty="0"/>
              <a:t>based RA </a:t>
            </a:r>
            <a:r>
              <a:rPr lang="en-US" altLang="en-US" dirty="0" smtClean="0"/>
              <a:t>procedure, dynamic UL/DL scheduler with HARQ procedures, </a:t>
            </a:r>
            <a:r>
              <a:rPr lang="en-US" dirty="0" smtClean="0"/>
              <a:t>MCS </a:t>
            </a:r>
            <a:r>
              <a:rPr lang="en-US" dirty="0"/>
              <a:t>adaptation from HARQ </a:t>
            </a:r>
            <a:r>
              <a:rPr lang="en-US" dirty="0" smtClean="0"/>
              <a:t>BLER, </a:t>
            </a:r>
            <a:r>
              <a:rPr lang="en-US" altLang="en-US" dirty="0"/>
              <a:t>C</a:t>
            </a:r>
            <a:r>
              <a:rPr lang="en-US" dirty="0"/>
              <a:t>SI-RS, </a:t>
            </a:r>
            <a:r>
              <a:rPr lang="en-US" dirty="0" smtClean="0"/>
              <a:t>CSI measurement report handling, SR handling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RLC: AM/TM/UM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PDPC: </a:t>
            </a:r>
            <a:r>
              <a:rPr lang="en-US" dirty="0"/>
              <a:t>Integrity protection and ciphering procedures</a:t>
            </a:r>
            <a:endParaRPr lang="en-US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RRC: procedures for SA and NSA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23659" y="5838906"/>
            <a:ext cx="8517056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67" dirty="0"/>
              <a:t>Full list here: https://gitlab.eurecom.fr/oai/openairinterface5g/-/blob/develop/doc/FEATURE_SET.md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2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Status of 5G NSA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 split bearer, traffic is redirected to 5G cell</a:t>
            </a:r>
          </a:p>
          <a:p>
            <a:r>
              <a:rPr lang="en-US" dirty="0" smtClean="0"/>
              <a:t>Current performance </a:t>
            </a:r>
          </a:p>
          <a:p>
            <a:pPr lvl="1"/>
            <a:r>
              <a:rPr lang="en-US" dirty="0"/>
              <a:t>8</a:t>
            </a:r>
            <a:r>
              <a:rPr lang="en-US" dirty="0" smtClean="0"/>
              <a:t>0Mbps </a:t>
            </a:r>
            <a:r>
              <a:rPr lang="en-US" dirty="0"/>
              <a:t>DL </a:t>
            </a:r>
            <a:r>
              <a:rPr lang="en-US" dirty="0" smtClean="0"/>
              <a:t>throughput</a:t>
            </a:r>
            <a:r>
              <a:rPr lang="en-US" dirty="0"/>
              <a:t> </a:t>
            </a:r>
            <a:r>
              <a:rPr lang="en-US" dirty="0" smtClean="0"/>
              <a:t>(with 64QAM)</a:t>
            </a:r>
          </a:p>
          <a:p>
            <a:pPr lvl="1"/>
            <a:r>
              <a:rPr lang="en-US" dirty="0" smtClean="0"/>
              <a:t>7Mbps </a:t>
            </a:r>
            <a:r>
              <a:rPr lang="en-US" dirty="0"/>
              <a:t>UL </a:t>
            </a:r>
            <a:r>
              <a:rPr lang="en-US" dirty="0" smtClean="0"/>
              <a:t>throughput (with QPSK)</a:t>
            </a:r>
          </a:p>
          <a:p>
            <a:pPr lvl="1"/>
            <a:r>
              <a:rPr lang="en-US" dirty="0" smtClean="0"/>
              <a:t>Up to 2 users tested</a:t>
            </a:r>
          </a:p>
          <a:p>
            <a:r>
              <a:rPr lang="de-AT" dirty="0"/>
              <a:t>Tested Core networks</a:t>
            </a:r>
          </a:p>
          <a:p>
            <a:pPr lvl="1"/>
            <a:r>
              <a:rPr lang="de-AT" dirty="0"/>
              <a:t>OAI EPC</a:t>
            </a:r>
          </a:p>
          <a:p>
            <a:pPr lvl="1"/>
            <a:r>
              <a:rPr lang="de-AT" dirty="0"/>
              <a:t>Nokia </a:t>
            </a:r>
            <a:r>
              <a:rPr lang="de-AT" dirty="0" smtClean="0"/>
              <a:t>LTEbox</a:t>
            </a:r>
          </a:p>
          <a:p>
            <a:r>
              <a:rPr lang="de-AT" dirty="0" smtClean="0"/>
              <a:t>Tested UEs: </a:t>
            </a:r>
          </a:p>
          <a:p>
            <a:pPr lvl="1"/>
            <a:r>
              <a:rPr lang="en-US" dirty="0" err="1"/>
              <a:t>Oppo</a:t>
            </a:r>
            <a:r>
              <a:rPr lang="en-US" dirty="0"/>
              <a:t> Reno 5G</a:t>
            </a:r>
          </a:p>
          <a:p>
            <a:pPr lvl="1"/>
            <a:r>
              <a:rPr lang="en-US" dirty="0"/>
              <a:t>Samsung A90 5G</a:t>
            </a:r>
          </a:p>
          <a:p>
            <a:pPr lvl="1"/>
            <a:r>
              <a:rPr lang="en-US" dirty="0"/>
              <a:t>Samsung A42 5G</a:t>
            </a:r>
          </a:p>
          <a:p>
            <a:pPr lvl="1"/>
            <a:r>
              <a:rPr lang="en-US" dirty="0"/>
              <a:t>Google Pixel 5G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44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FR2 NSA </a:t>
            </a:r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development of PHY &amp; MAC for FR2 done</a:t>
            </a:r>
          </a:p>
          <a:p>
            <a:pPr lvl="1"/>
            <a:r>
              <a:rPr lang="en-US" dirty="0" smtClean="0"/>
              <a:t>120kHz subcarrier spacing</a:t>
            </a:r>
          </a:p>
          <a:p>
            <a:pPr lvl="1"/>
            <a:r>
              <a:rPr lang="en-US" dirty="0" smtClean="0"/>
              <a:t>Beamforming support (using GPIO to control external RF)</a:t>
            </a:r>
          </a:p>
          <a:p>
            <a:pPr lvl="1"/>
            <a:r>
              <a:rPr lang="en-US" dirty="0" smtClean="0"/>
              <a:t>Transmission of multiple SSBs</a:t>
            </a:r>
          </a:p>
          <a:p>
            <a:pPr lvl="1"/>
            <a:r>
              <a:rPr lang="en-US" dirty="0" smtClean="0"/>
              <a:t>Support for multiple PRACH occasions for initial beam correspondence.</a:t>
            </a:r>
          </a:p>
          <a:p>
            <a:r>
              <a:rPr lang="en-US" dirty="0" smtClean="0"/>
              <a:t>Tests with OAI </a:t>
            </a:r>
            <a:r>
              <a:rPr lang="en-US" dirty="0" err="1" smtClean="0"/>
              <a:t>gNB</a:t>
            </a:r>
            <a:r>
              <a:rPr lang="en-US" dirty="0" smtClean="0"/>
              <a:t> + OAI UE ok</a:t>
            </a:r>
          </a:p>
          <a:p>
            <a:pPr lvl="1"/>
            <a:r>
              <a:rPr lang="en-US" dirty="0" smtClean="0"/>
              <a:t>Using intermediate frequency ~5GHz</a:t>
            </a:r>
          </a:p>
          <a:p>
            <a:pPr lvl="1"/>
            <a:r>
              <a:rPr lang="en-US" dirty="0" smtClean="0"/>
              <a:t>Real-time operation ok</a:t>
            </a:r>
          </a:p>
          <a:p>
            <a:pPr lvl="1"/>
            <a:r>
              <a:rPr lang="en-US" dirty="0" smtClean="0"/>
              <a:t>Initial beam selection ok</a:t>
            </a:r>
          </a:p>
          <a:p>
            <a:r>
              <a:rPr lang="en-US" dirty="0" smtClean="0"/>
              <a:t>Interoperability with COTS phone: not yet </a:t>
            </a:r>
          </a:p>
          <a:p>
            <a:pPr lvl="1"/>
            <a:r>
              <a:rPr lang="en-US" dirty="0" smtClean="0"/>
              <a:t>Phone not even seeing 5G cell during inter-RAT measurements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23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Status of 5G SA development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Current performance with COTS UE</a:t>
            </a:r>
          </a:p>
          <a:p>
            <a:pPr lvl="1"/>
            <a:r>
              <a:rPr lang="en-US" dirty="0" smtClean="0"/>
              <a:t>Latency: 9ms (mean)</a:t>
            </a:r>
          </a:p>
          <a:p>
            <a:pPr lvl="1"/>
            <a:r>
              <a:rPr lang="en-US" dirty="0" smtClean="0"/>
              <a:t>Stability: up to 1h (without pushing traffic too much)</a:t>
            </a:r>
          </a:p>
          <a:p>
            <a:pPr lvl="1"/>
            <a:r>
              <a:rPr lang="en-US" dirty="0" smtClean="0"/>
              <a:t>80Mbps max DL throughput</a:t>
            </a:r>
            <a:endParaRPr lang="en-US" dirty="0"/>
          </a:p>
          <a:p>
            <a:pPr lvl="1"/>
            <a:r>
              <a:rPr lang="en-US" dirty="0"/>
              <a:t>7Mbps </a:t>
            </a:r>
            <a:r>
              <a:rPr lang="en-US" dirty="0" smtClean="0"/>
              <a:t>max UL throughput</a:t>
            </a:r>
            <a:endParaRPr lang="en-US" dirty="0"/>
          </a:p>
          <a:p>
            <a:r>
              <a:rPr lang="en-US" dirty="0" smtClean="0"/>
              <a:t>Validated Core networks</a:t>
            </a:r>
          </a:p>
          <a:p>
            <a:pPr lvl="1"/>
            <a:r>
              <a:rPr lang="en-US" dirty="0" smtClean="0"/>
              <a:t>OAI 5GC </a:t>
            </a:r>
            <a:r>
              <a:rPr lang="en-US" dirty="0"/>
              <a:t>and </a:t>
            </a:r>
            <a:endParaRPr lang="en-US" dirty="0" smtClean="0"/>
          </a:p>
          <a:p>
            <a:pPr lvl="1"/>
            <a:r>
              <a:rPr lang="en-US" dirty="0" smtClean="0"/>
              <a:t>Nokia </a:t>
            </a:r>
            <a:r>
              <a:rPr lang="en-US" dirty="0" err="1" smtClean="0"/>
              <a:t>Sabox</a:t>
            </a:r>
            <a:endParaRPr lang="en-US" dirty="0" smtClean="0"/>
          </a:p>
          <a:p>
            <a:pPr lvl="1"/>
            <a:r>
              <a:rPr lang="en-US" dirty="0"/>
              <a:t>Free </a:t>
            </a:r>
            <a:r>
              <a:rPr lang="en-US" dirty="0" smtClean="0"/>
              <a:t>CN</a:t>
            </a:r>
          </a:p>
          <a:p>
            <a:r>
              <a:rPr lang="de-AT" dirty="0"/>
              <a:t>Tested </a:t>
            </a:r>
            <a:r>
              <a:rPr lang="de-AT" dirty="0" smtClean="0"/>
              <a:t>UEs</a:t>
            </a:r>
            <a:endParaRPr lang="de-AT" dirty="0"/>
          </a:p>
          <a:p>
            <a:pPr lvl="1"/>
            <a:r>
              <a:rPr lang="en-US" dirty="0" err="1" smtClean="0"/>
              <a:t>Simcom</a:t>
            </a:r>
            <a:r>
              <a:rPr lang="en-US" dirty="0" smtClean="0"/>
              <a:t> </a:t>
            </a:r>
            <a:r>
              <a:rPr lang="en-US" dirty="0"/>
              <a:t>SIMCOM8200EA </a:t>
            </a:r>
          </a:p>
          <a:p>
            <a:pPr lvl="1"/>
            <a:r>
              <a:rPr lang="en-US" dirty="0" err="1"/>
              <a:t>Quectel</a:t>
            </a:r>
            <a:r>
              <a:rPr lang="en-US" dirty="0"/>
              <a:t> </a:t>
            </a:r>
            <a:r>
              <a:rPr lang="en-US" dirty="0" smtClean="0"/>
              <a:t>RM500Q-GL</a:t>
            </a:r>
          </a:p>
          <a:p>
            <a:pPr lvl="1"/>
            <a:r>
              <a:rPr lang="en-US" dirty="0" smtClean="0"/>
              <a:t>Huawei Mate 30 pro (limited)</a:t>
            </a:r>
          </a:p>
          <a:p>
            <a:pPr lvl="1"/>
            <a:r>
              <a:rPr lang="en-US" dirty="0" smtClean="0"/>
              <a:t>OAI UE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35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ECB4F8-6A0C-4FC1-AF72-BA6870CF9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24"/>
            <a:ext cx="12203795" cy="68513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9FFD8-F8F0-4DD0-A156-DA23443831F1}"/>
              </a:ext>
            </a:extLst>
          </p:cNvPr>
          <p:cNvSpPr txBox="1"/>
          <p:nvPr/>
        </p:nvSpPr>
        <p:spPr>
          <a:xfrm>
            <a:off x="8603005" y="3293300"/>
            <a:ext cx="1939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gNB ↔ CN5G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CE53BE-C330-4A15-82ED-BF85551E454B}"/>
              </a:ext>
            </a:extLst>
          </p:cNvPr>
          <p:cNvSpPr txBox="1"/>
          <p:nvPr/>
        </p:nvSpPr>
        <p:spPr>
          <a:xfrm>
            <a:off x="4239949" y="2783408"/>
            <a:ext cx="694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gNB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D34110-532B-475F-953D-45308F756CC3}"/>
              </a:ext>
            </a:extLst>
          </p:cNvPr>
          <p:cNvSpPr txBox="1"/>
          <p:nvPr/>
        </p:nvSpPr>
        <p:spPr>
          <a:xfrm>
            <a:off x="2347142" y="3638372"/>
            <a:ext cx="896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CN5G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 b="33046"/>
          <a:stretch/>
        </p:blipFill>
        <p:spPr>
          <a:xfrm>
            <a:off x="7248128" y="4965171"/>
            <a:ext cx="2243667" cy="45260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E347-F4C7-4078-B66B-F63D0139EA5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64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46"/>
    </mc:Choice>
    <mc:Fallback xmlns="">
      <p:transition spd="slow" advTm="4746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2423</TotalTime>
  <Words>2260</Words>
  <Application>Microsoft Office PowerPoint</Application>
  <PresentationFormat>Widescreen</PresentationFormat>
  <Paragraphs>387</Paragraphs>
  <Slides>29</Slides>
  <Notes>6</Notes>
  <HiddenSlides>0</HiddenSlides>
  <MMClips>1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7" baseType="lpstr">
      <vt:lpstr>游ゴシック</vt:lpstr>
      <vt:lpstr>Yu Gothic Medium</vt:lpstr>
      <vt:lpstr>Arial</vt:lpstr>
      <vt:lpstr>Calibri</vt:lpstr>
      <vt:lpstr>Calibri Light</vt:lpstr>
      <vt:lpstr>Century</vt:lpstr>
      <vt:lpstr>Corbel</vt:lpstr>
      <vt:lpstr>DejaVu Sans</vt:lpstr>
      <vt:lpstr>DokChampa</vt:lpstr>
      <vt:lpstr>Eras Demi ITC</vt:lpstr>
      <vt:lpstr>MS Mincho</vt:lpstr>
      <vt:lpstr>Poppins</vt:lpstr>
      <vt:lpstr>Poppins Light</vt:lpstr>
      <vt:lpstr>Times New Roman</vt:lpstr>
      <vt:lpstr>Wingdings</vt:lpstr>
      <vt:lpstr>Wingdings 3</vt:lpstr>
      <vt:lpstr>Office Theme</vt:lpstr>
      <vt:lpstr>Acrobat Document</vt:lpstr>
      <vt:lpstr>OpenAirInterface RAN Roadmap </vt:lpstr>
      <vt:lpstr>OAI Projects</vt:lpstr>
      <vt:lpstr>5G RAN Project Group</vt:lpstr>
      <vt:lpstr>OAI 5G deployment options</vt:lpstr>
      <vt:lpstr>OAI gNB features</vt:lpstr>
      <vt:lpstr>Status of 5G NSA development</vt:lpstr>
      <vt:lpstr>FR2 NSA status</vt:lpstr>
      <vt:lpstr>Status of 5G SA development</vt:lpstr>
      <vt:lpstr>PowerPoint Presentation</vt:lpstr>
      <vt:lpstr>PowerPoint Presentation</vt:lpstr>
      <vt:lpstr>SA UE </vt:lpstr>
      <vt:lpstr>Functional splits in OAI 4G/5G</vt:lpstr>
      <vt:lpstr>T1 LDPC Offload</vt:lpstr>
      <vt:lpstr>T1 LDPC Offload</vt:lpstr>
      <vt:lpstr>L2 emulator for 4G and 5G NSA</vt:lpstr>
      <vt:lpstr>OAI4test project</vt:lpstr>
      <vt:lpstr>OAI4test project</vt:lpstr>
      <vt:lpstr>5G non-terrestrial networks (Rel 17)</vt:lpstr>
      <vt:lpstr>5G NTN roadmap</vt:lpstr>
      <vt:lpstr>Status of 5G NTN developments</vt:lpstr>
      <vt:lpstr>PowerPoint Presentation</vt:lpstr>
      <vt:lpstr>5G Core Project Group</vt:lpstr>
      <vt:lpstr>OAI 5G CN – Current Status</vt:lpstr>
      <vt:lpstr>OAI 5G CN – Current Status</vt:lpstr>
      <vt:lpstr>PowerPoint Presentation</vt:lpstr>
      <vt:lpstr>OAI 5G SA demo</vt:lpstr>
      <vt:lpstr>5G NR Standalone Demo Setup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Flore Vandomme</dc:creator>
  <cp:lastModifiedBy>Florian Kaltenberger</cp:lastModifiedBy>
  <cp:revision>18</cp:revision>
  <dcterms:created xsi:type="dcterms:W3CDTF">2021-06-15T12:07:26Z</dcterms:created>
  <dcterms:modified xsi:type="dcterms:W3CDTF">2021-12-10T16:18:09Z</dcterms:modified>
</cp:coreProperties>
</file>