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8.jpeg" ContentType="image/jpeg"/>
  <Override PartName="/ppt/media/image6.jpeg" ContentType="image/jpeg"/>
  <Override PartName="/ppt/media/image7.jpeg" ContentType="image/jpe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5143500"/>
  <p:notesSz cx="10234612" cy="70993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ck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to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ov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sli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0099E0FC-58E0-4F92-8363-E73D4F38E97D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5797080" y="6743160"/>
            <a:ext cx="4429080" cy="349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9000" rIns="99000" tIns="49680" bIns="49680" anchor="b">
            <a:noAutofit/>
          </a:bodyPr>
          <a:p>
            <a:pPr algn="r">
              <a:lnSpc>
                <a:spcPct val="100000"/>
              </a:lnSpc>
            </a:pPr>
            <a:fld id="{01D3F8C3-2C5D-47B6-8C13-BDCBC78189BC}" type="slidenum">
              <a:rPr b="0" lang="en-US" sz="13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&lt;number&gt;</a:t>
            </a:fld>
            <a:endParaRPr b="0" lang="en-US" sz="13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sldImg"/>
          </p:nvPr>
        </p:nvSpPr>
        <p:spPr>
          <a:xfrm>
            <a:off x="2752560" y="533520"/>
            <a:ext cx="4724640" cy="2656080"/>
          </a:xfrm>
          <a:prstGeom prst="rect">
            <a:avLst/>
          </a:prstGeom>
        </p:spPr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1023480" y="3372120"/>
            <a:ext cx="8182080" cy="3188880"/>
          </a:xfrm>
          <a:prstGeom prst="rect">
            <a:avLst/>
          </a:prstGeom>
        </p:spPr>
        <p:txBody>
          <a:bodyPr lIns="99000" rIns="99000" tIns="49680" bIns="49680">
            <a:noAutofit/>
          </a:bodyPr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sldImg"/>
          </p:nvPr>
        </p:nvSpPr>
        <p:spPr>
          <a:xfrm>
            <a:off x="2752560" y="533520"/>
            <a:ext cx="4724640" cy="2656080"/>
          </a:xfrm>
          <a:prstGeom prst="rect">
            <a:avLst/>
          </a:prstGeom>
        </p:spPr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2240" cy="4805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53" name="CustomShape 3"/>
          <p:cNvSpPr/>
          <p:nvPr/>
        </p:nvSpPr>
        <p:spPr>
          <a:xfrm>
            <a:off x="4278960" y="10157400"/>
            <a:ext cx="3275280" cy="52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fld id="{1CC1326F-7905-4128-AAF7-0FED8E817991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8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sldImg"/>
          </p:nvPr>
        </p:nvSpPr>
        <p:spPr>
          <a:xfrm>
            <a:off x="2752560" y="533520"/>
            <a:ext cx="4724640" cy="2656080"/>
          </a:xfrm>
          <a:prstGeom prst="rect">
            <a:avLst/>
          </a:prstGeom>
        </p:spPr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2240" cy="4805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56" name="CustomShape 3"/>
          <p:cNvSpPr/>
          <p:nvPr/>
        </p:nvSpPr>
        <p:spPr>
          <a:xfrm>
            <a:off x="4278960" y="10157400"/>
            <a:ext cx="3275280" cy="52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fld id="{141C5BA9-9652-4F58-9431-3AC4FEE04D1C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8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2752560" y="533520"/>
            <a:ext cx="4724640" cy="2656080"/>
          </a:xfrm>
          <a:prstGeom prst="rect">
            <a:avLst/>
          </a:prstGeom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2240" cy="4805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59" name="CustomShape 3"/>
          <p:cNvSpPr/>
          <p:nvPr/>
        </p:nvSpPr>
        <p:spPr>
          <a:xfrm>
            <a:off x="4278960" y="10157400"/>
            <a:ext cx="3275280" cy="52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fld id="{247658A8-A0D0-4F03-A2CA-90FDBC684A16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800" spc="-1" strike="noStrike"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2754360" y="533520"/>
            <a:ext cx="4721040" cy="2655360"/>
          </a:xfrm>
          <a:prstGeom prst="rect">
            <a:avLst/>
          </a:prstGeom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2240" cy="4805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62" name="CustomShape 3"/>
          <p:cNvSpPr/>
          <p:nvPr/>
        </p:nvSpPr>
        <p:spPr>
          <a:xfrm>
            <a:off x="4278960" y="10157400"/>
            <a:ext cx="3275280" cy="52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fld id="{64BC4C68-3199-40AC-8FE4-C6169DADE9EA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800" spc="-1" strike="noStrike"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2754360" y="533520"/>
            <a:ext cx="4721040" cy="2655360"/>
          </a:xfrm>
          <a:prstGeom prst="rect">
            <a:avLst/>
          </a:prstGeom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2240" cy="4805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4278960" y="10157400"/>
            <a:ext cx="3275280" cy="52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fld id="{F23ED20E-E6B4-4AFB-BC8B-48867B7D56D3}" type="slidenum">
              <a:rPr b="0" lang="en-US" sz="18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8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 flipV="1" rot="16200000">
            <a:off x="4551120" y="-3666600"/>
            <a:ext cx="46800" cy="86367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cc"/>
              </a:gs>
            </a:gsLst>
            <a:lin ang="108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" name="Picture 17" descr=""/>
          <p:cNvPicPr/>
          <p:nvPr/>
        </p:nvPicPr>
        <p:blipFill>
          <a:blip r:embed="rId3"/>
          <a:stretch/>
        </p:blipFill>
        <p:spPr>
          <a:xfrm>
            <a:off x="7885080" y="4816080"/>
            <a:ext cx="1110240" cy="312120"/>
          </a:xfrm>
          <a:prstGeom prst="rect">
            <a:avLst/>
          </a:prstGeom>
          <a:ln w="9360">
            <a:noFill/>
          </a:ln>
        </p:spPr>
      </p:pic>
      <p:sp>
        <p:nvSpPr>
          <p:cNvPr id="2" name="Line 2"/>
          <p:cNvSpPr/>
          <p:nvPr/>
        </p:nvSpPr>
        <p:spPr>
          <a:xfrm>
            <a:off x="0" y="4800600"/>
            <a:ext cx="9144000" cy="360"/>
          </a:xfrm>
          <a:prstGeom prst="line">
            <a:avLst/>
          </a:prstGeom>
          <a:ln w="1908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Line 3"/>
          <p:cNvSpPr/>
          <p:nvPr/>
        </p:nvSpPr>
        <p:spPr>
          <a:xfrm>
            <a:off x="0" y="4800600"/>
            <a:ext cx="9144000" cy="360"/>
          </a:xfrm>
          <a:prstGeom prst="line">
            <a:avLst/>
          </a:prstGeom>
          <a:ln w="19080">
            <a:solidFill>
              <a:srgbClr val="0099c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to edit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title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text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forma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 4" descr=""/>
          <p:cNvPicPr/>
          <p:nvPr/>
        </p:nvPicPr>
        <p:blipFill>
          <a:blip r:embed="rId2"/>
          <a:stretch/>
        </p:blipFill>
        <p:spPr>
          <a:xfrm>
            <a:off x="97200" y="4800600"/>
            <a:ext cx="1218240" cy="311040"/>
          </a:xfrm>
          <a:prstGeom prst="rect">
            <a:avLst/>
          </a:prstGeom>
          <a:ln>
            <a:noFill/>
          </a:ln>
        </p:spPr>
      </p:pic>
      <p:sp>
        <p:nvSpPr>
          <p:cNvPr id="43" name="CustomShape 1"/>
          <p:cNvSpPr/>
          <p:nvPr/>
        </p:nvSpPr>
        <p:spPr>
          <a:xfrm flipV="1" rot="16200000">
            <a:off x="4551120" y="-3666600"/>
            <a:ext cx="46800" cy="86367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cc"/>
              </a:gs>
            </a:gsLst>
            <a:lin ang="108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4" name="Picture 17" descr=""/>
          <p:cNvPicPr/>
          <p:nvPr/>
        </p:nvPicPr>
        <p:blipFill>
          <a:blip r:embed="rId3"/>
          <a:stretch/>
        </p:blipFill>
        <p:spPr>
          <a:xfrm>
            <a:off x="7885080" y="4816080"/>
            <a:ext cx="1110240" cy="312120"/>
          </a:xfrm>
          <a:prstGeom prst="rect">
            <a:avLst/>
          </a:prstGeom>
          <a:ln w="9360">
            <a:noFill/>
          </a:ln>
        </p:spPr>
      </p:pic>
      <p:sp>
        <p:nvSpPr>
          <p:cNvPr id="45" name="Line 2"/>
          <p:cNvSpPr/>
          <p:nvPr/>
        </p:nvSpPr>
        <p:spPr>
          <a:xfrm>
            <a:off x="0" y="4800600"/>
            <a:ext cx="9144000" cy="360"/>
          </a:xfrm>
          <a:prstGeom prst="line">
            <a:avLst/>
          </a:prstGeom>
          <a:ln w="1908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Line 3"/>
          <p:cNvSpPr/>
          <p:nvPr/>
        </p:nvSpPr>
        <p:spPr>
          <a:xfrm>
            <a:off x="0" y="4800600"/>
            <a:ext cx="9144000" cy="360"/>
          </a:xfrm>
          <a:prstGeom prst="line">
            <a:avLst/>
          </a:prstGeom>
          <a:ln w="19080">
            <a:solidFill>
              <a:srgbClr val="0099c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2590920" y="1937160"/>
            <a:ext cx="6623640" cy="1748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000" spc="-1" strike="noStrike">
                <a:solidFill>
                  <a:srgbClr val="0099cc"/>
                </a:solidFill>
                <a:latin typeface="Arial"/>
                <a:ea typeface="DejaVu Sans"/>
              </a:rPr>
              <a:t> </a:t>
            </a:r>
            <a:r>
              <a:rPr b="1" lang="en-US" sz="3000" spc="-1" strike="noStrike">
                <a:solidFill>
                  <a:srgbClr val="0099cc"/>
                </a:solidFill>
                <a:latin typeface="Arial"/>
                <a:ea typeface="DejaVu Sans"/>
              </a:rPr>
              <a:t>Fall 2021 </a:t>
            </a:r>
            <a:r>
              <a:rPr b="1" lang="en-US" sz="3300" spc="-1" strike="noStrike">
                <a:solidFill>
                  <a:srgbClr val="0099cc"/>
                </a:solidFill>
                <a:latin typeface="Arial"/>
                <a:ea typeface="DejaVu Sans"/>
              </a:rPr>
              <a:t>OpenAirInterface Workshop:  </a:t>
            </a:r>
            <a:br/>
            <a:r>
              <a:rPr b="1" lang="en-US" sz="3300" spc="-1" strike="noStrike">
                <a:solidFill>
                  <a:srgbClr val="0099cc"/>
                </a:solidFill>
                <a:latin typeface="Arial"/>
                <a:ea typeface="DejaVu Sans"/>
              </a:rPr>
              <a:t>Lab3 - Network slicing with OAI 5G CN</a:t>
            </a:r>
            <a:endParaRPr b="0" lang="en-US" sz="3300" spc="-1" strike="noStrike">
              <a:latin typeface="Arial"/>
            </a:endParaRPr>
          </a:p>
        </p:txBody>
      </p:sp>
      <p:pic>
        <p:nvPicPr>
          <p:cNvPr id="92" name="Image 4" descr=""/>
          <p:cNvPicPr/>
          <p:nvPr/>
        </p:nvPicPr>
        <p:blipFill>
          <a:blip r:embed="rId1"/>
          <a:stretch/>
        </p:blipFill>
        <p:spPr>
          <a:xfrm>
            <a:off x="5410080" y="438120"/>
            <a:ext cx="3474000" cy="1060920"/>
          </a:xfrm>
          <a:prstGeom prst="rect">
            <a:avLst/>
          </a:prstGeom>
          <a:ln>
            <a:noFill/>
          </a:ln>
        </p:spPr>
      </p:pic>
      <p:sp>
        <p:nvSpPr>
          <p:cNvPr id="93" name="CustomShape 2"/>
          <p:cNvSpPr/>
          <p:nvPr/>
        </p:nvSpPr>
        <p:spPr>
          <a:xfrm>
            <a:off x="3276720" y="3939480"/>
            <a:ext cx="466884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b="1" lang="en-US" sz="1800" spc="-1" strike="noStrike" u="sng">
                <a:solidFill>
                  <a:srgbClr val="808080"/>
                </a:solidFill>
                <a:uFillTx/>
                <a:latin typeface="Arial"/>
                <a:ea typeface="DejaVu Sans"/>
              </a:rPr>
              <a:t>Tien Thinh NGUYEN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285840" y="86760"/>
            <a:ext cx="8602200" cy="47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1" lang="en-US" sz="2700" spc="-1" strike="noStrike">
                <a:solidFill>
                  <a:srgbClr val="0099cc"/>
                </a:solidFill>
                <a:latin typeface="Arial"/>
                <a:ea typeface="DejaVu Sans"/>
              </a:rPr>
              <a:t>Network Slicing - Overview 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7209000" y="4816080"/>
            <a:ext cx="469440" cy="32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D73741C6-573F-48D2-818F-E23DA3047DB7}" type="slidenum"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400" spc="-1" strike="noStrike">
              <a:latin typeface="Arial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192960" y="3777120"/>
            <a:ext cx="8651160" cy="91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CustomShape 4"/>
          <p:cNvSpPr/>
          <p:nvPr/>
        </p:nvSpPr>
        <p:spPr>
          <a:xfrm>
            <a:off x="294480" y="4857480"/>
            <a:ext cx="6524640" cy="35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CustomShape 5"/>
          <p:cNvSpPr/>
          <p:nvPr/>
        </p:nvSpPr>
        <p:spPr>
          <a:xfrm>
            <a:off x="4493880" y="4816080"/>
            <a:ext cx="2709360" cy="28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b3b3b3"/>
                </a:solidFill>
                <a:latin typeface="Arial"/>
                <a:ea typeface="DejaVu Sans"/>
              </a:rPr>
              <a:t>Fall 2021 OAI Workshop: Lab3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99" name="CustomShape 6"/>
          <p:cNvSpPr/>
          <p:nvPr/>
        </p:nvSpPr>
        <p:spPr>
          <a:xfrm>
            <a:off x="192960" y="684000"/>
            <a:ext cx="8695080" cy="363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1731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1" lang="en-US" sz="1500" spc="-1" strike="noStrike">
                <a:solidFill>
                  <a:srgbClr val="000000"/>
                </a:solidFill>
                <a:latin typeface="Arial"/>
                <a:ea typeface="DejaVu Sans"/>
              </a:rPr>
              <a:t>Overview of Network Slicing</a:t>
            </a:r>
            <a:endParaRPr b="0" lang="en-US" sz="15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As a crucial enabler to realize the service-oriented 5G vision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Allow multiple logical networks to be created on top of a common shared physical infrastructure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Multiple Network Slice instances delivering the same features but for different group of UEs/Services</a:t>
            </a:r>
            <a:endParaRPr b="0" lang="en-US" sz="1400" spc="-1" strike="noStrike">
              <a:latin typeface="Arial"/>
            </a:endParaRPr>
          </a:p>
          <a:p>
            <a:pPr marL="1731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1" lang="en-US" sz="1500" spc="-1" strike="noStrike">
                <a:solidFill>
                  <a:srgbClr val="000000"/>
                </a:solidFill>
                <a:latin typeface="Arial"/>
                <a:ea typeface="DejaVu Sans"/>
              </a:rPr>
              <a:t>A Network Slice is identified by an S-NSSAI with: </a:t>
            </a:r>
            <a:endParaRPr b="0" lang="en-US" sz="1500" spc="-1" strike="noStrike">
              <a:latin typeface="Arial"/>
            </a:endParaRPr>
          </a:p>
          <a:p>
            <a:pPr lvl="2" marL="648000" indent="-211320">
              <a:lnSpc>
                <a:spcPct val="100000"/>
              </a:lnSpc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A Slice/Service Type (SST): refers to the expected Network Slice behavior in terms of features and services. Some standardized SST values: eMMB, URLLC, MIoT, V2X</a:t>
            </a:r>
            <a:endParaRPr b="0" lang="en-US" sz="1400" spc="-1" strike="noStrike">
              <a:latin typeface="Arial"/>
            </a:endParaRPr>
          </a:p>
          <a:p>
            <a:pPr lvl="2" marL="648000" indent="-211320">
              <a:lnSpc>
                <a:spcPct val="100000"/>
              </a:lnSpc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A Slice Differentiator (SD): Differentiate amongst multiple Network Slices of the same SST</a:t>
            </a:r>
            <a:endParaRPr b="0" lang="en-US" sz="1400" spc="-1" strike="noStrike">
              <a:latin typeface="Arial"/>
            </a:endParaRPr>
          </a:p>
          <a:p>
            <a:pPr marL="45756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</p:txBody>
      </p:sp>
      <p:pic>
        <p:nvPicPr>
          <p:cNvPr id="100" name="Picture 8" descr=""/>
          <p:cNvPicPr/>
          <p:nvPr/>
        </p:nvPicPr>
        <p:blipFill>
          <a:blip r:embed="rId1"/>
          <a:stretch/>
        </p:blipFill>
        <p:spPr>
          <a:xfrm>
            <a:off x="1754640" y="2777040"/>
            <a:ext cx="4917960" cy="19954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285840" y="86760"/>
            <a:ext cx="8602200" cy="47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1" lang="en-US" sz="2700" spc="-1" strike="noStrike">
                <a:solidFill>
                  <a:srgbClr val="0099cc"/>
                </a:solidFill>
                <a:latin typeface="Arial"/>
                <a:ea typeface="DejaVu Sans"/>
              </a:rPr>
              <a:t>Network Slicing with OAI 5G CN (1)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7209000" y="4816080"/>
            <a:ext cx="469440" cy="32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85EAAC7A-F652-4654-8EEA-E5239217C453}" type="slidenum"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400" spc="-1" strike="noStrike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192960" y="3777120"/>
            <a:ext cx="8651160" cy="91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CustomShape 4"/>
          <p:cNvSpPr/>
          <p:nvPr/>
        </p:nvSpPr>
        <p:spPr>
          <a:xfrm>
            <a:off x="294480" y="4857480"/>
            <a:ext cx="6524640" cy="35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5" name="CustomShape 5"/>
          <p:cNvSpPr/>
          <p:nvPr/>
        </p:nvSpPr>
        <p:spPr>
          <a:xfrm>
            <a:off x="4493880" y="4816080"/>
            <a:ext cx="2709360" cy="28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b3b3b3"/>
                </a:solidFill>
                <a:latin typeface="Arial"/>
                <a:ea typeface="DejaVu Sans"/>
              </a:rPr>
              <a:t>Fall 2021 OAI Workshop: Lab3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06" name="CustomShape 6"/>
          <p:cNvSpPr/>
          <p:nvPr/>
        </p:nvSpPr>
        <p:spPr>
          <a:xfrm>
            <a:off x="192960" y="684000"/>
            <a:ext cx="8602200" cy="363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1731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1" lang="en-US" sz="1500" spc="-1" strike="noStrike">
                <a:solidFill>
                  <a:srgbClr val="000000"/>
                </a:solidFill>
                <a:latin typeface="Arial"/>
                <a:ea typeface="DejaVu Sans"/>
              </a:rPr>
              <a:t>Network slicing with OAI 5G CN</a:t>
            </a:r>
            <a:endParaRPr b="0" lang="en-US" sz="15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With NSSF: Discover and select an appropriate AMF to support the requested slice (AMF re-allocation procedure (available Q1 2022))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With NRF: Discover and select SMF/UPF for the requested slice (for a particular PDU session)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Per UE and per PDU session</a:t>
            </a:r>
            <a:endParaRPr b="0" lang="en-US" sz="1400" spc="-1" strike="noStrike">
              <a:latin typeface="Arial"/>
            </a:endParaRPr>
          </a:p>
          <a:p>
            <a:pPr marL="45756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</p:txBody>
      </p:sp>
      <p:pic>
        <p:nvPicPr>
          <p:cNvPr id="107" name="Picture 2" descr=""/>
          <p:cNvPicPr/>
          <p:nvPr/>
        </p:nvPicPr>
        <p:blipFill>
          <a:blip r:embed="rId1"/>
          <a:stretch/>
        </p:blipFill>
        <p:spPr>
          <a:xfrm>
            <a:off x="1379880" y="2136960"/>
            <a:ext cx="6225480" cy="23706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285840" y="86760"/>
            <a:ext cx="8602200" cy="47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1" lang="en-US" sz="2700" spc="-1" strike="noStrike">
                <a:solidFill>
                  <a:srgbClr val="0099cc"/>
                </a:solidFill>
                <a:latin typeface="Arial"/>
                <a:ea typeface="DejaVu Sans"/>
              </a:rPr>
              <a:t>Network Slicing with OAI 5G CN (2)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7209000" y="4816080"/>
            <a:ext cx="469440" cy="32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62066C78-B718-4C09-860D-ED0DE84600A0}" type="slidenum"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400" spc="-1" strike="noStrike"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192960" y="3853440"/>
            <a:ext cx="8651160" cy="91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1" name="CustomShape 4"/>
          <p:cNvSpPr/>
          <p:nvPr/>
        </p:nvSpPr>
        <p:spPr>
          <a:xfrm>
            <a:off x="294480" y="4857480"/>
            <a:ext cx="6524640" cy="35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CustomShape 5"/>
          <p:cNvSpPr/>
          <p:nvPr/>
        </p:nvSpPr>
        <p:spPr>
          <a:xfrm>
            <a:off x="4493880" y="4816080"/>
            <a:ext cx="2709360" cy="28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b3b3b3"/>
                </a:solidFill>
                <a:latin typeface="Arial"/>
                <a:ea typeface="DejaVu Sans"/>
              </a:rPr>
              <a:t>Fall 2021 OAI Workshop: Lab3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13" name="CustomShape 6"/>
          <p:cNvSpPr/>
          <p:nvPr/>
        </p:nvSpPr>
        <p:spPr>
          <a:xfrm>
            <a:off x="192960" y="684000"/>
            <a:ext cx="8602200" cy="363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1731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1" lang="en-US" sz="1500" spc="-1" strike="noStrike">
                <a:solidFill>
                  <a:srgbClr val="000000"/>
                </a:solidFill>
                <a:latin typeface="Arial"/>
                <a:ea typeface="DejaVu Sans"/>
              </a:rPr>
              <a:t>Preparation and Instantiation</a:t>
            </a:r>
            <a:endParaRPr b="0" lang="en-US" sz="15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NFs are configured to support a set of Network slices (SST, SD) in the configuration/yaml file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(automatic via a management and orchestration tool e.g., OSM, Trirematics (Mosaic5G project))</a:t>
            </a:r>
            <a:endParaRPr b="0" lang="en-US" sz="1400" spc="-1" strike="noStrike">
              <a:latin typeface="Arial"/>
            </a:endParaRPr>
          </a:p>
          <a:p>
            <a:pPr marL="1731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1" lang="en-US" sz="1500" spc="-1" strike="noStrike">
                <a:solidFill>
                  <a:srgbClr val="000000"/>
                </a:solidFill>
                <a:latin typeface="Arial"/>
                <a:ea typeface="DejaVu Sans"/>
              </a:rPr>
              <a:t>Network slice selection</a:t>
            </a:r>
            <a:endParaRPr b="0" lang="en-US" sz="15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Discover and select an appropriate AMF to support the requested slice (with NSSF and AMF re-allocation feature (available Q1 2022))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Discover and select SMF/UPF for the requested slice (for a particular PDU session)</a:t>
            </a:r>
            <a:endParaRPr b="0" lang="en-US" sz="1400" spc="-1" strike="noStrike">
              <a:latin typeface="Arial"/>
            </a:endParaRPr>
          </a:p>
          <a:p>
            <a:pPr marL="45756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114" name="CustomShape 7"/>
          <p:cNvSpPr/>
          <p:nvPr/>
        </p:nvSpPr>
        <p:spPr>
          <a:xfrm>
            <a:off x="2347200" y="4312080"/>
            <a:ext cx="8222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RAN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5" name="CustomShape 8"/>
          <p:cNvSpPr/>
          <p:nvPr/>
        </p:nvSpPr>
        <p:spPr>
          <a:xfrm>
            <a:off x="2410200" y="3305880"/>
            <a:ext cx="8222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AMF1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6" name="CustomShape 9"/>
          <p:cNvSpPr/>
          <p:nvPr/>
        </p:nvSpPr>
        <p:spPr>
          <a:xfrm>
            <a:off x="3598920" y="3319920"/>
            <a:ext cx="822240" cy="434520"/>
          </a:xfrm>
          <a:prstGeom prst="rect">
            <a:avLst/>
          </a:prstGeom>
          <a:solidFill>
            <a:srgbClr val="0099cc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AMF2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7" name="Line 10"/>
          <p:cNvSpPr/>
          <p:nvPr/>
        </p:nvSpPr>
        <p:spPr>
          <a:xfrm flipH="1">
            <a:off x="2759760" y="3742920"/>
            <a:ext cx="62640" cy="569160"/>
          </a:xfrm>
          <a:prstGeom prst="line">
            <a:avLst/>
          </a:prstGeom>
          <a:ln w="126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18" name="CustomShape 11"/>
          <p:cNvSpPr/>
          <p:nvPr/>
        </p:nvSpPr>
        <p:spPr>
          <a:xfrm>
            <a:off x="911880" y="3285720"/>
            <a:ext cx="8222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NSSF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9" name="Line 12"/>
          <p:cNvSpPr/>
          <p:nvPr/>
        </p:nvSpPr>
        <p:spPr>
          <a:xfrm flipH="1">
            <a:off x="3171960" y="3756960"/>
            <a:ext cx="839160" cy="773640"/>
          </a:xfrm>
          <a:prstGeom prst="line">
            <a:avLst/>
          </a:prstGeom>
          <a:ln w="126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20" name="CustomShape 13"/>
          <p:cNvSpPr/>
          <p:nvPr/>
        </p:nvSpPr>
        <p:spPr>
          <a:xfrm>
            <a:off x="5295240" y="3305880"/>
            <a:ext cx="822240" cy="434520"/>
          </a:xfrm>
          <a:prstGeom prst="rect">
            <a:avLst/>
          </a:prstGeom>
          <a:solidFill>
            <a:srgbClr val="0099cc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SMF1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1" name="CustomShape 14"/>
          <p:cNvSpPr/>
          <p:nvPr/>
        </p:nvSpPr>
        <p:spPr>
          <a:xfrm>
            <a:off x="6223680" y="3302640"/>
            <a:ext cx="8222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SMF2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2" name="CustomShape 15"/>
          <p:cNvSpPr/>
          <p:nvPr/>
        </p:nvSpPr>
        <p:spPr>
          <a:xfrm flipH="1" rot="16200000">
            <a:off x="2650680" y="1959120"/>
            <a:ext cx="31320" cy="2684160"/>
          </a:xfrm>
          <a:prstGeom prst="curvedConnector3">
            <a:avLst>
              <a:gd name="adj1" fmla="val -698067"/>
            </a:avLst>
          </a:prstGeom>
          <a:noFill/>
          <a:ln w="28440">
            <a:solidFill>
              <a:schemeClr val="tx1"/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CustomShape 16"/>
          <p:cNvSpPr/>
          <p:nvPr/>
        </p:nvSpPr>
        <p:spPr>
          <a:xfrm>
            <a:off x="4376880" y="2621880"/>
            <a:ext cx="8222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NRF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4" name="CustomShape 17"/>
          <p:cNvSpPr/>
          <p:nvPr/>
        </p:nvSpPr>
        <p:spPr>
          <a:xfrm>
            <a:off x="1840320" y="3524400"/>
            <a:ext cx="5043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18"/>
          <p:cNvSpPr/>
          <p:nvPr/>
        </p:nvSpPr>
        <p:spPr>
          <a:xfrm>
            <a:off x="3294360" y="3504240"/>
            <a:ext cx="2343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6" name="CustomShape 19"/>
          <p:cNvSpPr/>
          <p:nvPr/>
        </p:nvSpPr>
        <p:spPr>
          <a:xfrm>
            <a:off x="2968200" y="3858480"/>
            <a:ext cx="360" cy="357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CustomShape 20"/>
          <p:cNvSpPr/>
          <p:nvPr/>
        </p:nvSpPr>
        <p:spPr>
          <a:xfrm flipV="1">
            <a:off x="4470120" y="3098520"/>
            <a:ext cx="272880" cy="318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CustomShape 21"/>
          <p:cNvSpPr/>
          <p:nvPr/>
        </p:nvSpPr>
        <p:spPr>
          <a:xfrm>
            <a:off x="5297040" y="4311000"/>
            <a:ext cx="818280" cy="434520"/>
          </a:xfrm>
          <a:prstGeom prst="rect">
            <a:avLst/>
          </a:prstGeom>
          <a:solidFill>
            <a:srgbClr val="0099cc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UPF1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9" name="CustomShape 22"/>
          <p:cNvSpPr/>
          <p:nvPr/>
        </p:nvSpPr>
        <p:spPr>
          <a:xfrm>
            <a:off x="6223680" y="4311360"/>
            <a:ext cx="8204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UPF2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0" name="Line 23"/>
          <p:cNvSpPr/>
          <p:nvPr/>
        </p:nvSpPr>
        <p:spPr>
          <a:xfrm flipV="1">
            <a:off x="4423680" y="3524400"/>
            <a:ext cx="871200" cy="14040"/>
          </a:xfrm>
          <a:prstGeom prst="line">
            <a:avLst/>
          </a:prstGeom>
          <a:ln w="126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1" name="Line 24"/>
          <p:cNvSpPr/>
          <p:nvPr/>
        </p:nvSpPr>
        <p:spPr>
          <a:xfrm>
            <a:off x="5707440" y="3742920"/>
            <a:ext cx="0" cy="567720"/>
          </a:xfrm>
          <a:prstGeom prst="line">
            <a:avLst/>
          </a:prstGeom>
          <a:ln w="126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2" name="Line 25"/>
          <p:cNvSpPr/>
          <p:nvPr/>
        </p:nvSpPr>
        <p:spPr>
          <a:xfrm flipV="1">
            <a:off x="3171960" y="4529520"/>
            <a:ext cx="2124720" cy="1080"/>
          </a:xfrm>
          <a:prstGeom prst="line">
            <a:avLst/>
          </a:prstGeom>
          <a:ln w="126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3" name="CustomShape 26"/>
          <p:cNvSpPr/>
          <p:nvPr/>
        </p:nvSpPr>
        <p:spPr>
          <a:xfrm flipH="1" flipV="1">
            <a:off x="5038560" y="3111480"/>
            <a:ext cx="204480" cy="247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4" name="CustomShape 27"/>
          <p:cNvSpPr/>
          <p:nvPr/>
        </p:nvSpPr>
        <p:spPr>
          <a:xfrm>
            <a:off x="1641600" y="4601880"/>
            <a:ext cx="6323040" cy="27000"/>
          </a:xfrm>
          <a:custGeom>
            <a:avLst/>
            <a:gdLst/>
            <a:ahLst/>
            <a:rect l="l" t="t" r="r" b="b"/>
            <a:pathLst>
              <a:path w="6325849" h="29980">
                <a:moveTo>
                  <a:pt x="0" y="0"/>
                </a:moveTo>
                <a:lnTo>
                  <a:pt x="6325849" y="29980"/>
                </a:lnTo>
              </a:path>
            </a:pathLst>
          </a:custGeom>
          <a:noFill/>
          <a:ln w="28440">
            <a:solidFill>
              <a:srgbClr val="0099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5" name="CustomShape 28"/>
          <p:cNvSpPr/>
          <p:nvPr/>
        </p:nvSpPr>
        <p:spPr>
          <a:xfrm>
            <a:off x="7616160" y="4311000"/>
            <a:ext cx="8204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DN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6" name="CustomShape 29"/>
          <p:cNvSpPr/>
          <p:nvPr/>
        </p:nvSpPr>
        <p:spPr>
          <a:xfrm>
            <a:off x="876960" y="4311000"/>
            <a:ext cx="822240" cy="43452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UE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285840" y="86760"/>
            <a:ext cx="8602200" cy="47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700" spc="-1" strike="noStrike">
                <a:solidFill>
                  <a:srgbClr val="0099cc"/>
                </a:solidFill>
                <a:latin typeface="Arial"/>
                <a:ea typeface="DejaVu Sans"/>
              </a:rPr>
              <a:t>Lab 3: </a:t>
            </a:r>
            <a:r>
              <a:rPr b="1" lang="en-US" sz="2800" spc="-1" strike="noStrike">
                <a:solidFill>
                  <a:srgbClr val="0099cc"/>
                </a:solidFill>
                <a:latin typeface="Arial"/>
                <a:ea typeface="DejaVu Sans"/>
              </a:rPr>
              <a:t>Network slicing with OAI 5G CN (1)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7209000" y="4816080"/>
            <a:ext cx="469440" cy="32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E488C0C7-0726-4FE4-85A9-E08DE59A1868}" type="slidenum"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400" spc="-1" strike="noStrike">
              <a:latin typeface="Arial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294480" y="4857480"/>
            <a:ext cx="6524640" cy="35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CustomShape 4"/>
          <p:cNvSpPr/>
          <p:nvPr/>
        </p:nvSpPr>
        <p:spPr>
          <a:xfrm>
            <a:off x="4493880" y="4816080"/>
            <a:ext cx="2709360" cy="28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b3b3b3"/>
                </a:solidFill>
                <a:latin typeface="Arial"/>
                <a:ea typeface="DejaVu Sans"/>
              </a:rPr>
              <a:t>Fall 2021 OAI Workshop: Lab3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41" name="CustomShape 5"/>
          <p:cNvSpPr/>
          <p:nvPr/>
        </p:nvSpPr>
        <p:spPr>
          <a:xfrm>
            <a:off x="192960" y="684000"/>
            <a:ext cx="3233160" cy="3749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1731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1" lang="en-US" sz="1500" spc="-1" strike="noStrike">
                <a:solidFill>
                  <a:srgbClr val="000000"/>
                </a:solidFill>
                <a:latin typeface="Arial"/>
                <a:ea typeface="DejaVu Sans"/>
              </a:rPr>
              <a:t>Lab environment</a:t>
            </a:r>
            <a:endParaRPr b="0" lang="en-US" sz="1500" spc="-1" strike="noStrike">
              <a:latin typeface="Arial"/>
            </a:endParaRPr>
          </a:p>
          <a:p>
            <a:pPr lvl="1" marL="457200" indent="-22572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Calibri"/>
              </a:rPr>
              <a:t>With basic deployment: AMF, SMF, UPF, NRF, UDM, AUSF, UDR</a:t>
            </a:r>
            <a:endParaRPr b="0" lang="en-US" sz="1400" spc="-1" strike="noStrike">
              <a:latin typeface="Arial"/>
            </a:endParaRPr>
          </a:p>
          <a:p>
            <a:pPr lvl="1" marL="457200" indent="-22572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With gNBSim (gNB/UE)</a:t>
            </a:r>
            <a:endParaRPr b="0" lang="en-US" sz="1400" spc="-1" strike="noStrike">
              <a:latin typeface="Arial"/>
            </a:endParaRPr>
          </a:p>
          <a:p>
            <a:pPr lvl="1" marL="457200" indent="-22572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2 Network Slices</a:t>
            </a:r>
            <a:endParaRPr b="0" lang="en-US" sz="1400" spc="-1" strike="noStrike">
              <a:latin typeface="Arial"/>
            </a:endParaRPr>
          </a:p>
          <a:p>
            <a:pPr lvl="2" marL="685800" indent="-16704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Common NFs: AMF, NRF, UDM, AUSF, UDR, </a:t>
            </a:r>
            <a:endParaRPr b="0" lang="en-US" sz="1400" spc="-1" strike="noStrike">
              <a:latin typeface="Arial"/>
            </a:endParaRPr>
          </a:p>
          <a:p>
            <a:pPr lvl="2" marL="685800" indent="-16704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Slice 1 (SST=128, SD=128): UE1 (session 1), gNB1, SMF1, UPF1 (SPGWU)</a:t>
            </a:r>
            <a:endParaRPr b="0" lang="en-US" sz="1400" spc="-1" strike="noStrike">
              <a:latin typeface="Arial"/>
            </a:endParaRPr>
          </a:p>
          <a:p>
            <a:pPr lvl="2" marL="685800" indent="-16704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Slice 2 (SST=129, SD=129): UE2 (session 1), gNB2, SMF2, UPF2 (VPP-UPF)</a:t>
            </a:r>
            <a:endParaRPr b="0" lang="en-US" sz="1400" spc="-1" strike="noStrike">
              <a:latin typeface="Arial"/>
            </a:endParaRPr>
          </a:p>
        </p:txBody>
      </p:sp>
      <p:pic>
        <p:nvPicPr>
          <p:cNvPr id="142" name="Picture 2" descr=""/>
          <p:cNvPicPr/>
          <p:nvPr/>
        </p:nvPicPr>
        <p:blipFill>
          <a:blip r:embed="rId1"/>
          <a:stretch/>
        </p:blipFill>
        <p:spPr>
          <a:xfrm>
            <a:off x="3270240" y="709560"/>
            <a:ext cx="5839920" cy="3384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285840" y="86760"/>
            <a:ext cx="8602200" cy="47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99cc"/>
                </a:solidFill>
                <a:latin typeface="Arial"/>
                <a:ea typeface="DejaVu Sans"/>
              </a:rPr>
              <a:t>Lab 3: Network slicing with OAI 5G CN (2)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209000" y="4816080"/>
            <a:ext cx="469440" cy="321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25E1536E-1E8F-4230-AA58-3A5B998F1882}" type="slidenum"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400" spc="-1" strike="noStrike"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274320" y="695880"/>
            <a:ext cx="8596080" cy="13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1731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b="1" lang="en-US" sz="1500" spc="-1" strike="noStrike">
                <a:solidFill>
                  <a:srgbClr val="000000"/>
                </a:solidFill>
                <a:latin typeface="Arial"/>
                <a:ea typeface="Calibri"/>
              </a:rPr>
              <a:t>Lab description</a:t>
            </a:r>
            <a:endParaRPr b="0" lang="en-US" sz="15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Calibri"/>
              </a:rPr>
              <a:t>Deploy 5G CN with predefined scenario (with yaml file for 5G CN)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Calibri"/>
              </a:rPr>
              <a:t>Deploy two gNBs with gNBSim (with yaml files for gNBSim)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Verify the logs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Calibri"/>
              </a:rPr>
              <a:t>Ping from UEs/DNs to the DNs/UEs to verify the data path</a:t>
            </a:r>
            <a:endParaRPr b="0" lang="en-US" sz="1400" spc="-1" strike="noStrike">
              <a:latin typeface="Arial"/>
            </a:endParaRPr>
          </a:p>
          <a:p>
            <a:pPr lvl="1" marL="6303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Capture the packets with </a:t>
            </a:r>
            <a:endParaRPr b="0" lang="en-US" sz="1400" spc="-1" strike="noStrike">
              <a:latin typeface="Arial"/>
            </a:endParaRPr>
          </a:p>
          <a:p>
            <a:pPr lvl="2" marL="10875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Tshark: sudo tshark -i any 'net 192.168.11.0/24 or net 192.168.41.0/24 or icmp or sctp and not arp and not tcp’</a:t>
            </a:r>
            <a:endParaRPr b="0" lang="en-US" sz="1400" spc="-1" strike="noStrike">
              <a:latin typeface="Arial"/>
            </a:endParaRPr>
          </a:p>
          <a:p>
            <a:pPr lvl="2" marL="10875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Tcpdump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(Please don’t do it now!)</a:t>
            </a:r>
            <a:endParaRPr b="0" lang="en-US" sz="1400" spc="-1" strike="noStrike">
              <a:latin typeface="Arial"/>
            </a:endParaRPr>
          </a:p>
          <a:p>
            <a:pPr marL="917280">
              <a:lnSpc>
                <a:spcPct val="100000"/>
              </a:lnSpc>
            </a:pP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sudo tcpdump -i any '(net 192.168.11.0/24 or net 192.168.41.0/24 or net 192.168.71.0/24 or net 12.1.1.0/24)'  -vv -X -w lab3.pcapng</a:t>
            </a:r>
            <a:endParaRPr b="0" lang="en-US" sz="1400" spc="-1" strike="noStrike">
              <a:latin typeface="Arial"/>
            </a:endParaRPr>
          </a:p>
          <a:p>
            <a:pPr lvl="3" marL="1544760" indent="-167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Filter with Wireshark: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http or sctp or pfcp or icmp</a:t>
            </a:r>
            <a:endParaRPr b="0" lang="en-US" sz="1400" spc="-1" strike="noStrike">
              <a:latin typeface="Arial"/>
            </a:endParaRPr>
          </a:p>
          <a:p>
            <a:pPr marL="91728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294480" y="4857480"/>
            <a:ext cx="6524640" cy="35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CustomShape 5"/>
          <p:cNvSpPr/>
          <p:nvPr/>
        </p:nvSpPr>
        <p:spPr>
          <a:xfrm>
            <a:off x="4493880" y="4816080"/>
            <a:ext cx="2709360" cy="28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b3b3b3"/>
                </a:solidFill>
                <a:latin typeface="Arial"/>
                <a:ea typeface="DejaVu Sans"/>
              </a:rPr>
              <a:t>Fall 2021 OAI Workshop: Lab3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EUR_template_slide_En</Template>
  <TotalTime>70456</TotalTime>
  <Application>LibreOffice/6.4.7.2$Linux_X86_64 LibreOffice_project/40$Build-2</Application>
  <Words>571</Words>
  <Paragraphs>68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2011-04-13T01:03:47Z</dcterms:created>
  <dc:creator>Nguyen Tien Thinh</dc:creator>
  <dc:description/>
  <dc:language>en-US</dc:language>
  <cp:lastModifiedBy>Tien Thinh Nguyen</cp:lastModifiedBy>
  <cp:lastPrinted>2021-12-04T19:57:39Z</cp:lastPrinted>
  <dcterms:modified xsi:type="dcterms:W3CDTF">2021-12-09T12:36:30Z</dcterms:modified>
  <cp:revision>10295</cp:revision>
  <dc:subject/>
  <dc:title>OAI-CN5G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6</vt:i4>
  </property>
  <property fmtid="{D5CDD505-2E9C-101B-9397-08002B2CF9AE}" pid="8" name="PresentationFormat">
    <vt:lpwstr>On-screen Show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